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43" r:id="rId2"/>
    <p:sldId id="348" r:id="rId3"/>
    <p:sldId id="349" r:id="rId4"/>
    <p:sldId id="350" r:id="rId5"/>
    <p:sldId id="351" r:id="rId6"/>
    <p:sldId id="352" r:id="rId7"/>
    <p:sldId id="353" r:id="rId8"/>
    <p:sldId id="355" r:id="rId9"/>
    <p:sldId id="354" r:id="rId10"/>
    <p:sldId id="356" r:id="rId11"/>
    <p:sldId id="357" r:id="rId12"/>
    <p:sldId id="358" r:id="rId13"/>
    <p:sldId id="359" r:id="rId14"/>
    <p:sldId id="360" r:id="rId15"/>
    <p:sldId id="361" r:id="rId16"/>
    <p:sldId id="362" r:id="rId17"/>
    <p:sldId id="363" r:id="rId18"/>
    <p:sldId id="364" r:id="rId19"/>
    <p:sldId id="365" r:id="rId20"/>
    <p:sldId id="366" r:id="rId21"/>
    <p:sldId id="367" r:id="rId22"/>
    <p:sldId id="368" r:id="rId23"/>
    <p:sldId id="369" r:id="rId24"/>
    <p:sldId id="370" r:id="rId25"/>
    <p:sldId id="371" r:id="rId26"/>
    <p:sldId id="372" r:id="rId27"/>
    <p:sldId id="373" r:id="rId28"/>
    <p:sldId id="374" r:id="rId29"/>
    <p:sldId id="375" r:id="rId30"/>
    <p:sldId id="376" r:id="rId31"/>
    <p:sldId id="377" r:id="rId32"/>
    <p:sldId id="378" r:id="rId33"/>
    <p:sldId id="379" r:id="rId34"/>
    <p:sldId id="380" r:id="rId35"/>
    <p:sldId id="381" r:id="rId36"/>
    <p:sldId id="382" r:id="rId37"/>
    <p:sldId id="383" r:id="rId38"/>
    <p:sldId id="384" r:id="rId39"/>
    <p:sldId id="385" r:id="rId40"/>
    <p:sldId id="386" r:id="rId41"/>
    <p:sldId id="387" r:id="rId42"/>
    <p:sldId id="388" r:id="rId43"/>
    <p:sldId id="389" r:id="rId44"/>
    <p:sldId id="390" r:id="rId45"/>
    <p:sldId id="391" r:id="rId46"/>
    <p:sldId id="392" r:id="rId47"/>
    <p:sldId id="393" r:id="rId48"/>
    <p:sldId id="394" r:id="rId49"/>
    <p:sldId id="395" r:id="rId50"/>
    <p:sldId id="396" r:id="rId51"/>
    <p:sldId id="397" r:id="rId52"/>
    <p:sldId id="398" r:id="rId53"/>
    <p:sldId id="399" r:id="rId54"/>
    <p:sldId id="413" r:id="rId55"/>
    <p:sldId id="414" r:id="rId56"/>
    <p:sldId id="415" r:id="rId57"/>
    <p:sldId id="416" r:id="rId58"/>
    <p:sldId id="400" r:id="rId59"/>
    <p:sldId id="401" r:id="rId60"/>
    <p:sldId id="402" r:id="rId61"/>
    <p:sldId id="403" r:id="rId62"/>
    <p:sldId id="404" r:id="rId63"/>
    <p:sldId id="405" r:id="rId64"/>
    <p:sldId id="406" r:id="rId65"/>
    <p:sldId id="407" r:id="rId66"/>
    <p:sldId id="408" r:id="rId67"/>
    <p:sldId id="409" r:id="rId68"/>
    <p:sldId id="410" r:id="rId69"/>
    <p:sldId id="411" r:id="rId70"/>
    <p:sldId id="41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kywalker" initials="S" lastIdx="1" clrIdx="0">
    <p:extLst>
      <p:ext uri="{19B8F6BF-5375-455C-9EA6-DF929625EA0E}">
        <p15:presenceInfo xmlns:p15="http://schemas.microsoft.com/office/powerpoint/2012/main" userId="Skywalk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40" autoAdjust="0"/>
    <p:restoredTop sz="95865" autoAdjust="0"/>
  </p:normalViewPr>
  <p:slideViewPr>
    <p:cSldViewPr snapToGrid="0">
      <p:cViewPr>
        <p:scale>
          <a:sx n="108" d="100"/>
          <a:sy n="108" d="100"/>
        </p:scale>
        <p:origin x="264" y="296"/>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9A8C24-E55E-4AC8-A0D8-0B7F6BB32FF3}" type="datetimeFigureOut">
              <a:rPr lang="en-CA" smtClean="0"/>
              <a:t>2024-07-09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F8805-1E0F-4FDE-B5A9-3EB949D3E935}" type="slidenum">
              <a:rPr lang="en-CA" smtClean="0"/>
              <a:t>‹#›</a:t>
            </a:fld>
            <a:endParaRPr lang="en-CA"/>
          </a:p>
        </p:txBody>
      </p:sp>
    </p:spTree>
    <p:extLst>
      <p:ext uri="{BB962C8B-B14F-4D97-AF65-F5344CB8AC3E}">
        <p14:creationId xmlns:p14="http://schemas.microsoft.com/office/powerpoint/2010/main" val="1216267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Functional Genomics via CRISPR–Cas</a:t>
            </a:r>
          </a:p>
          <a:p>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1</a:t>
            </a:fld>
            <a:endParaRPr lang="en-CA"/>
          </a:p>
        </p:txBody>
      </p:sp>
    </p:spTree>
    <p:extLst>
      <p:ext uri="{BB962C8B-B14F-4D97-AF65-F5344CB8AC3E}">
        <p14:creationId xmlns:p14="http://schemas.microsoft.com/office/powerpoint/2010/main" val="16065410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10</a:t>
            </a:fld>
            <a:endParaRPr lang="en-CA"/>
          </a:p>
        </p:txBody>
      </p:sp>
    </p:spTree>
    <p:extLst>
      <p:ext uri="{BB962C8B-B14F-4D97-AF65-F5344CB8AC3E}">
        <p14:creationId xmlns:p14="http://schemas.microsoft.com/office/powerpoint/2010/main" val="3067093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11</a:t>
            </a:fld>
            <a:endParaRPr lang="en-CA"/>
          </a:p>
        </p:txBody>
      </p:sp>
    </p:spTree>
    <p:extLst>
      <p:ext uri="{BB962C8B-B14F-4D97-AF65-F5344CB8AC3E}">
        <p14:creationId xmlns:p14="http://schemas.microsoft.com/office/powerpoint/2010/main" val="346913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Evaluation of Algorithm Performance in </a:t>
            </a:r>
            <a:r>
              <a:rPr lang="en-US" sz="1200" b="1" i="0" kern="1200" dirty="0" err="1">
                <a:solidFill>
                  <a:schemeClr val="tx1"/>
                </a:solidFill>
                <a:effectLst/>
                <a:latin typeface="+mn-lt"/>
                <a:ea typeface="+mn-ea"/>
                <a:cs typeface="+mn-cs"/>
              </a:rPr>
              <a:t>ChIP</a:t>
            </a:r>
            <a:r>
              <a:rPr lang="en-US" sz="1200" b="1" i="0" kern="1200" dirty="0">
                <a:solidFill>
                  <a:schemeClr val="tx1"/>
                </a:solidFill>
                <a:effectLst/>
                <a:latin typeface="+mn-lt"/>
                <a:ea typeface="+mn-ea"/>
                <a:cs typeface="+mn-cs"/>
              </a:rPr>
              <a:t>-Seq Peak Detection</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12</a:t>
            </a:fld>
            <a:endParaRPr lang="en-CA"/>
          </a:p>
        </p:txBody>
      </p:sp>
    </p:spTree>
    <p:extLst>
      <p:ext uri="{BB962C8B-B14F-4D97-AF65-F5344CB8AC3E}">
        <p14:creationId xmlns:p14="http://schemas.microsoft.com/office/powerpoint/2010/main" val="366183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13</a:t>
            </a:fld>
            <a:endParaRPr lang="en-CA"/>
          </a:p>
        </p:txBody>
      </p:sp>
    </p:spTree>
    <p:extLst>
      <p:ext uri="{BB962C8B-B14F-4D97-AF65-F5344CB8AC3E}">
        <p14:creationId xmlns:p14="http://schemas.microsoft.com/office/powerpoint/2010/main" val="168092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Coding functions of “noncoding” RNAs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Evaluation of deep learning in non-coding RNA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14</a:t>
            </a:fld>
            <a:endParaRPr lang="en-CA"/>
          </a:p>
        </p:txBody>
      </p:sp>
    </p:spTree>
    <p:extLst>
      <p:ext uri="{BB962C8B-B14F-4D97-AF65-F5344CB8AC3E}">
        <p14:creationId xmlns:p14="http://schemas.microsoft.com/office/powerpoint/2010/main" val="264886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Expressed Sequence Tags: An Overview</a:t>
            </a:r>
          </a:p>
          <a:p>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https://www.ncbi.nlm.nih.gov/books/NBK19867/</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15</a:t>
            </a:fld>
            <a:endParaRPr lang="en-CA"/>
          </a:p>
        </p:txBody>
      </p:sp>
    </p:spTree>
    <p:extLst>
      <p:ext uri="{BB962C8B-B14F-4D97-AF65-F5344CB8AC3E}">
        <p14:creationId xmlns:p14="http://schemas.microsoft.com/office/powerpoint/2010/main" val="1646374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16</a:t>
            </a:fld>
            <a:endParaRPr lang="en-CA"/>
          </a:p>
        </p:txBody>
      </p:sp>
    </p:spTree>
    <p:extLst>
      <p:ext uri="{BB962C8B-B14F-4D97-AF65-F5344CB8AC3E}">
        <p14:creationId xmlns:p14="http://schemas.microsoft.com/office/powerpoint/2010/main" val="4191276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17</a:t>
            </a:fld>
            <a:endParaRPr lang="en-CA"/>
          </a:p>
        </p:txBody>
      </p:sp>
    </p:spTree>
    <p:extLst>
      <p:ext uri="{BB962C8B-B14F-4D97-AF65-F5344CB8AC3E}">
        <p14:creationId xmlns:p14="http://schemas.microsoft.com/office/powerpoint/2010/main" val="802935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18</a:t>
            </a:fld>
            <a:endParaRPr lang="en-CA"/>
          </a:p>
        </p:txBody>
      </p:sp>
    </p:spTree>
    <p:extLst>
      <p:ext uri="{BB962C8B-B14F-4D97-AF65-F5344CB8AC3E}">
        <p14:creationId xmlns:p14="http://schemas.microsoft.com/office/powerpoint/2010/main" val="802935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19</a:t>
            </a:fld>
            <a:endParaRPr lang="en-CA"/>
          </a:p>
        </p:txBody>
      </p:sp>
    </p:spTree>
    <p:extLst>
      <p:ext uri="{BB962C8B-B14F-4D97-AF65-F5344CB8AC3E}">
        <p14:creationId xmlns:p14="http://schemas.microsoft.com/office/powerpoint/2010/main" val="3841686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BIOINFORMATICS AND</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FUNCTIONAL GENOMICS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third edition</a:t>
            </a:r>
            <a:r>
              <a:rPr lang="en-US" dirty="0"/>
              <a:t> </a:t>
            </a:r>
            <a:br>
              <a:rPr lang="en-US" dirty="0"/>
            </a:b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2</a:t>
            </a:fld>
            <a:endParaRPr lang="en-CA"/>
          </a:p>
        </p:txBody>
      </p:sp>
    </p:spTree>
    <p:extLst>
      <p:ext uri="{BB962C8B-B14F-4D97-AF65-F5344CB8AC3E}">
        <p14:creationId xmlns:p14="http://schemas.microsoft.com/office/powerpoint/2010/main" val="1759093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http://scotty.genetics.utah.edu/help.html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https://hbctraining.github.io/Intro-to-rnaseq-hpc-salmon/lessons/experimental_planning_considerations.html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RNA-seq differential expression studies: more sequence or more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20</a:t>
            </a:fld>
            <a:endParaRPr lang="en-CA"/>
          </a:p>
        </p:txBody>
      </p:sp>
    </p:spTree>
    <p:extLst>
      <p:ext uri="{BB962C8B-B14F-4D97-AF65-F5344CB8AC3E}">
        <p14:creationId xmlns:p14="http://schemas.microsoft.com/office/powerpoint/2010/main" val="584089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http://scotty.genetics.utah.edu/help.html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https://hbctraining.github.io/Intro-to-rnaseq-hpc-salmon/lessons/experimental_planning_considerations.html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RNA-seq differential expression studies: more sequence or more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21</a:t>
            </a:fld>
            <a:endParaRPr lang="en-CA"/>
          </a:p>
        </p:txBody>
      </p:sp>
    </p:spTree>
    <p:extLst>
      <p:ext uri="{BB962C8B-B14F-4D97-AF65-F5344CB8AC3E}">
        <p14:creationId xmlns:p14="http://schemas.microsoft.com/office/powerpoint/2010/main" val="11126278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http://scotty.genetics.utah.edu/help.html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https://hbctraining.github.io/Intro-to-rnaseq-hpc-salmon/lessons/experimental_planning_considerations.html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RNA-seq differential expression studies: more sequence or more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22</a:t>
            </a:fld>
            <a:endParaRPr lang="en-CA"/>
          </a:p>
        </p:txBody>
      </p:sp>
    </p:spTree>
    <p:extLst>
      <p:ext uri="{BB962C8B-B14F-4D97-AF65-F5344CB8AC3E}">
        <p14:creationId xmlns:p14="http://schemas.microsoft.com/office/powerpoint/2010/main" val="4121244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23</a:t>
            </a:fld>
            <a:endParaRPr lang="en-CA"/>
          </a:p>
        </p:txBody>
      </p:sp>
    </p:spTree>
    <p:extLst>
      <p:ext uri="{BB962C8B-B14F-4D97-AF65-F5344CB8AC3E}">
        <p14:creationId xmlns:p14="http://schemas.microsoft.com/office/powerpoint/2010/main" val="4169194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24</a:t>
            </a:fld>
            <a:endParaRPr lang="en-CA"/>
          </a:p>
        </p:txBody>
      </p:sp>
    </p:spTree>
    <p:extLst>
      <p:ext uri="{BB962C8B-B14F-4D97-AF65-F5344CB8AC3E}">
        <p14:creationId xmlns:p14="http://schemas.microsoft.com/office/powerpoint/2010/main" val="2070207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https://hbctraining.github.io/DGE_workshop/lessons/02_DGE_count_normalization.html</a:t>
            </a:r>
          </a:p>
        </p:txBody>
      </p:sp>
      <p:sp>
        <p:nvSpPr>
          <p:cNvPr id="4" name="Slide Number Placeholder 3"/>
          <p:cNvSpPr>
            <a:spLocks noGrp="1"/>
          </p:cNvSpPr>
          <p:nvPr>
            <p:ph type="sldNum" sz="quarter" idx="5"/>
          </p:nvPr>
        </p:nvSpPr>
        <p:spPr/>
        <p:txBody>
          <a:bodyPr/>
          <a:lstStyle/>
          <a:p>
            <a:fld id="{C92F8805-1E0F-4FDE-B5A9-3EB949D3E935}" type="slidenum">
              <a:rPr lang="en-CA" smtClean="0"/>
              <a:t>25</a:t>
            </a:fld>
            <a:endParaRPr lang="en-CA"/>
          </a:p>
        </p:txBody>
      </p:sp>
    </p:spTree>
    <p:extLst>
      <p:ext uri="{BB962C8B-B14F-4D97-AF65-F5344CB8AC3E}">
        <p14:creationId xmlns:p14="http://schemas.microsoft.com/office/powerpoint/2010/main" val="2157789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https://hbctraining.github.io/DGE_workshop/lessons/02_DGE_count_normalization.html</a:t>
            </a:r>
          </a:p>
        </p:txBody>
      </p:sp>
      <p:sp>
        <p:nvSpPr>
          <p:cNvPr id="4" name="Slide Number Placeholder 3"/>
          <p:cNvSpPr>
            <a:spLocks noGrp="1"/>
          </p:cNvSpPr>
          <p:nvPr>
            <p:ph type="sldNum" sz="quarter" idx="5"/>
          </p:nvPr>
        </p:nvSpPr>
        <p:spPr/>
        <p:txBody>
          <a:bodyPr/>
          <a:lstStyle/>
          <a:p>
            <a:fld id="{C92F8805-1E0F-4FDE-B5A9-3EB949D3E935}" type="slidenum">
              <a:rPr lang="en-CA" smtClean="0"/>
              <a:t>26</a:t>
            </a:fld>
            <a:endParaRPr lang="en-CA"/>
          </a:p>
        </p:txBody>
      </p:sp>
    </p:spTree>
    <p:extLst>
      <p:ext uri="{BB962C8B-B14F-4D97-AF65-F5344CB8AC3E}">
        <p14:creationId xmlns:p14="http://schemas.microsoft.com/office/powerpoint/2010/main" val="2196299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https://hbctraining.github.io/DGE_workshop/lessons/02_DGE_count_normalization.html</a:t>
            </a:r>
          </a:p>
        </p:txBody>
      </p:sp>
      <p:sp>
        <p:nvSpPr>
          <p:cNvPr id="4" name="Slide Number Placeholder 3"/>
          <p:cNvSpPr>
            <a:spLocks noGrp="1"/>
          </p:cNvSpPr>
          <p:nvPr>
            <p:ph type="sldNum" sz="quarter" idx="5"/>
          </p:nvPr>
        </p:nvSpPr>
        <p:spPr/>
        <p:txBody>
          <a:bodyPr/>
          <a:lstStyle/>
          <a:p>
            <a:fld id="{C92F8805-1E0F-4FDE-B5A9-3EB949D3E935}" type="slidenum">
              <a:rPr lang="en-CA" smtClean="0"/>
              <a:t>27</a:t>
            </a:fld>
            <a:endParaRPr lang="en-CA"/>
          </a:p>
        </p:txBody>
      </p:sp>
    </p:spTree>
    <p:extLst>
      <p:ext uri="{BB962C8B-B14F-4D97-AF65-F5344CB8AC3E}">
        <p14:creationId xmlns:p14="http://schemas.microsoft.com/office/powerpoint/2010/main" val="3428150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https://hbctraining.github.io/DGE_workshop/lessons/02_DGE_count_normalization.html</a:t>
            </a:r>
          </a:p>
        </p:txBody>
      </p:sp>
      <p:sp>
        <p:nvSpPr>
          <p:cNvPr id="4" name="Slide Number Placeholder 3"/>
          <p:cNvSpPr>
            <a:spLocks noGrp="1"/>
          </p:cNvSpPr>
          <p:nvPr>
            <p:ph type="sldNum" sz="quarter" idx="5"/>
          </p:nvPr>
        </p:nvSpPr>
        <p:spPr/>
        <p:txBody>
          <a:bodyPr/>
          <a:lstStyle/>
          <a:p>
            <a:fld id="{C92F8805-1E0F-4FDE-B5A9-3EB949D3E935}" type="slidenum">
              <a:rPr lang="en-CA" smtClean="0"/>
              <a:t>28</a:t>
            </a:fld>
            <a:endParaRPr lang="en-CA"/>
          </a:p>
        </p:txBody>
      </p:sp>
    </p:spTree>
    <p:extLst>
      <p:ext uri="{BB962C8B-B14F-4D97-AF65-F5344CB8AC3E}">
        <p14:creationId xmlns:p14="http://schemas.microsoft.com/office/powerpoint/2010/main" val="3428150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https://hbctraining.github.io/DGE_workshop/lessons/02_DGE_count_normalization.html</a:t>
            </a:r>
          </a:p>
        </p:txBody>
      </p:sp>
      <p:sp>
        <p:nvSpPr>
          <p:cNvPr id="4" name="Slide Number Placeholder 3"/>
          <p:cNvSpPr>
            <a:spLocks noGrp="1"/>
          </p:cNvSpPr>
          <p:nvPr>
            <p:ph type="sldNum" sz="quarter" idx="5"/>
          </p:nvPr>
        </p:nvSpPr>
        <p:spPr/>
        <p:txBody>
          <a:bodyPr/>
          <a:lstStyle/>
          <a:p>
            <a:fld id="{C92F8805-1E0F-4FDE-B5A9-3EB949D3E935}" type="slidenum">
              <a:rPr lang="en-CA" smtClean="0"/>
              <a:t>29</a:t>
            </a:fld>
            <a:endParaRPr lang="en-CA"/>
          </a:p>
        </p:txBody>
      </p:sp>
    </p:spTree>
    <p:extLst>
      <p:ext uri="{BB962C8B-B14F-4D97-AF65-F5344CB8AC3E}">
        <p14:creationId xmlns:p14="http://schemas.microsoft.com/office/powerpoint/2010/main" val="1114671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https://bio.libretexts.org/Bookshelves/Cell_and_Molecular_Biology/Book%3A_Investigations_in_Molecular_Cell_Biology_(O'Connor)/09%3A_Protein_Conservation/9.04%3A_BLAST_algorithms_are_used_to_search_databases</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3</a:t>
            </a:fld>
            <a:endParaRPr lang="en-CA"/>
          </a:p>
        </p:txBody>
      </p:sp>
    </p:spTree>
    <p:extLst>
      <p:ext uri="{BB962C8B-B14F-4D97-AF65-F5344CB8AC3E}">
        <p14:creationId xmlns:p14="http://schemas.microsoft.com/office/powerpoint/2010/main" val="929494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30</a:t>
            </a:fld>
            <a:endParaRPr lang="en-CA"/>
          </a:p>
        </p:txBody>
      </p:sp>
    </p:spTree>
    <p:extLst>
      <p:ext uri="{BB962C8B-B14F-4D97-AF65-F5344CB8AC3E}">
        <p14:creationId xmlns:p14="http://schemas.microsoft.com/office/powerpoint/2010/main" val="19494285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Normalization of QRT-PCR data: The necessity of adopting a systematic, experimental conditions-specific, validation of references</a:t>
            </a:r>
          </a:p>
        </p:txBody>
      </p:sp>
      <p:sp>
        <p:nvSpPr>
          <p:cNvPr id="4" name="Slide Number Placeholder 3"/>
          <p:cNvSpPr>
            <a:spLocks noGrp="1"/>
          </p:cNvSpPr>
          <p:nvPr>
            <p:ph type="sldNum" sz="quarter" idx="5"/>
          </p:nvPr>
        </p:nvSpPr>
        <p:spPr/>
        <p:txBody>
          <a:bodyPr/>
          <a:lstStyle/>
          <a:p>
            <a:fld id="{C92F8805-1E0F-4FDE-B5A9-3EB949D3E935}" type="slidenum">
              <a:rPr lang="en-CA" smtClean="0"/>
              <a:t>31</a:t>
            </a:fld>
            <a:endParaRPr lang="en-CA"/>
          </a:p>
        </p:txBody>
      </p:sp>
    </p:spTree>
    <p:extLst>
      <p:ext uri="{BB962C8B-B14F-4D97-AF65-F5344CB8AC3E}">
        <p14:creationId xmlns:p14="http://schemas.microsoft.com/office/powerpoint/2010/main" val="624172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http://geneontology.org/docs/ontology-documentation/</a:t>
            </a:r>
          </a:p>
        </p:txBody>
      </p:sp>
      <p:sp>
        <p:nvSpPr>
          <p:cNvPr id="4" name="Slide Number Placeholder 3"/>
          <p:cNvSpPr>
            <a:spLocks noGrp="1"/>
          </p:cNvSpPr>
          <p:nvPr>
            <p:ph type="sldNum" sz="quarter" idx="5"/>
          </p:nvPr>
        </p:nvSpPr>
        <p:spPr/>
        <p:txBody>
          <a:bodyPr/>
          <a:lstStyle/>
          <a:p>
            <a:fld id="{C92F8805-1E0F-4FDE-B5A9-3EB949D3E935}" type="slidenum">
              <a:rPr lang="en-CA" smtClean="0"/>
              <a:t>32</a:t>
            </a:fld>
            <a:endParaRPr lang="en-CA"/>
          </a:p>
        </p:txBody>
      </p:sp>
    </p:spTree>
    <p:extLst>
      <p:ext uri="{BB962C8B-B14F-4D97-AF65-F5344CB8AC3E}">
        <p14:creationId xmlns:p14="http://schemas.microsoft.com/office/powerpoint/2010/main" val="3502460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http://geneontology.org/docs/ontology-documentation/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https://www.ebi.ac.uk/training-beta/online/courses/goa-and-quickgo-quick-tour/what-is-go/</a:t>
            </a:r>
          </a:p>
        </p:txBody>
      </p:sp>
      <p:sp>
        <p:nvSpPr>
          <p:cNvPr id="4" name="Slide Number Placeholder 3"/>
          <p:cNvSpPr>
            <a:spLocks noGrp="1"/>
          </p:cNvSpPr>
          <p:nvPr>
            <p:ph type="sldNum" sz="quarter" idx="5"/>
          </p:nvPr>
        </p:nvSpPr>
        <p:spPr/>
        <p:txBody>
          <a:bodyPr/>
          <a:lstStyle/>
          <a:p>
            <a:fld id="{C92F8805-1E0F-4FDE-B5A9-3EB949D3E935}" type="slidenum">
              <a:rPr lang="en-CA" smtClean="0"/>
              <a:t>33</a:t>
            </a:fld>
            <a:endParaRPr lang="en-CA"/>
          </a:p>
        </p:txBody>
      </p:sp>
    </p:spTree>
    <p:extLst>
      <p:ext uri="{BB962C8B-B14F-4D97-AF65-F5344CB8AC3E}">
        <p14:creationId xmlns:p14="http://schemas.microsoft.com/office/powerpoint/2010/main" val="3815537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http://geneontology.org/docs/ontology-documentation/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https://www.ebi.ac.uk/training-beta/online/courses/goa-and-quickgo-quick-tour/what-is-go/</a:t>
            </a:r>
          </a:p>
        </p:txBody>
      </p:sp>
      <p:sp>
        <p:nvSpPr>
          <p:cNvPr id="4" name="Slide Number Placeholder 3"/>
          <p:cNvSpPr>
            <a:spLocks noGrp="1"/>
          </p:cNvSpPr>
          <p:nvPr>
            <p:ph type="sldNum" sz="quarter" idx="5"/>
          </p:nvPr>
        </p:nvSpPr>
        <p:spPr/>
        <p:txBody>
          <a:bodyPr/>
          <a:lstStyle/>
          <a:p>
            <a:fld id="{C92F8805-1E0F-4FDE-B5A9-3EB949D3E935}" type="slidenum">
              <a:rPr lang="en-CA" smtClean="0"/>
              <a:t>34</a:t>
            </a:fld>
            <a:endParaRPr lang="en-CA"/>
          </a:p>
        </p:txBody>
      </p:sp>
    </p:spTree>
    <p:extLst>
      <p:ext uri="{BB962C8B-B14F-4D97-AF65-F5344CB8AC3E}">
        <p14:creationId xmlns:p14="http://schemas.microsoft.com/office/powerpoint/2010/main" val="226597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http://geneontology.org/docs/ontology-documentation/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https://www.ebi.ac.uk/training-beta/online/courses/goa-and-quickgo-quick-tour/what-is-go/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http://pantherdb.org/</a:t>
            </a:r>
          </a:p>
        </p:txBody>
      </p:sp>
      <p:sp>
        <p:nvSpPr>
          <p:cNvPr id="4" name="Slide Number Placeholder 3"/>
          <p:cNvSpPr>
            <a:spLocks noGrp="1"/>
          </p:cNvSpPr>
          <p:nvPr>
            <p:ph type="sldNum" sz="quarter" idx="5"/>
          </p:nvPr>
        </p:nvSpPr>
        <p:spPr/>
        <p:txBody>
          <a:bodyPr/>
          <a:lstStyle/>
          <a:p>
            <a:fld id="{C92F8805-1E0F-4FDE-B5A9-3EB949D3E935}" type="slidenum">
              <a:rPr lang="en-CA" smtClean="0"/>
              <a:t>35</a:t>
            </a:fld>
            <a:endParaRPr lang="en-CA"/>
          </a:p>
        </p:txBody>
      </p:sp>
    </p:spTree>
    <p:extLst>
      <p:ext uri="{BB962C8B-B14F-4D97-AF65-F5344CB8AC3E}">
        <p14:creationId xmlns:p14="http://schemas.microsoft.com/office/powerpoint/2010/main" val="592207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http://geneontology.org/docs/ontology-documentation/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https://www.ebi.ac.uk/training-beta/online/courses/goa-and-quickgo-quick-tour/what-is-go/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http://pantherdb.org/</a:t>
            </a:r>
          </a:p>
        </p:txBody>
      </p:sp>
      <p:sp>
        <p:nvSpPr>
          <p:cNvPr id="4" name="Slide Number Placeholder 3"/>
          <p:cNvSpPr>
            <a:spLocks noGrp="1"/>
          </p:cNvSpPr>
          <p:nvPr>
            <p:ph type="sldNum" sz="quarter" idx="5"/>
          </p:nvPr>
        </p:nvSpPr>
        <p:spPr/>
        <p:txBody>
          <a:bodyPr/>
          <a:lstStyle/>
          <a:p>
            <a:fld id="{C92F8805-1E0F-4FDE-B5A9-3EB949D3E935}" type="slidenum">
              <a:rPr lang="en-CA" smtClean="0"/>
              <a:t>36</a:t>
            </a:fld>
            <a:endParaRPr lang="en-CA"/>
          </a:p>
        </p:txBody>
      </p:sp>
    </p:spTree>
    <p:extLst>
      <p:ext uri="{BB962C8B-B14F-4D97-AF65-F5344CB8AC3E}">
        <p14:creationId xmlns:p14="http://schemas.microsoft.com/office/powerpoint/2010/main" val="1344826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http://geneontology.org/docs/ontology-documentation/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https://www.ebi.ac.uk/training-beta/online/courses/goa-and-quickgo-quick-tour/what-is-go/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http://pantherdb.org/</a:t>
            </a:r>
          </a:p>
        </p:txBody>
      </p:sp>
      <p:sp>
        <p:nvSpPr>
          <p:cNvPr id="4" name="Slide Number Placeholder 3"/>
          <p:cNvSpPr>
            <a:spLocks noGrp="1"/>
          </p:cNvSpPr>
          <p:nvPr>
            <p:ph type="sldNum" sz="quarter" idx="5"/>
          </p:nvPr>
        </p:nvSpPr>
        <p:spPr/>
        <p:txBody>
          <a:bodyPr/>
          <a:lstStyle/>
          <a:p>
            <a:fld id="{C92F8805-1E0F-4FDE-B5A9-3EB949D3E935}" type="slidenum">
              <a:rPr lang="en-CA" smtClean="0"/>
              <a:t>37</a:t>
            </a:fld>
            <a:endParaRPr lang="en-CA"/>
          </a:p>
        </p:txBody>
      </p:sp>
    </p:spTree>
    <p:extLst>
      <p:ext uri="{BB962C8B-B14F-4D97-AF65-F5344CB8AC3E}">
        <p14:creationId xmlns:p14="http://schemas.microsoft.com/office/powerpoint/2010/main" val="1344826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http://geneontology.org/docs/ontology-documentation/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https://www.ebi.ac.uk/training-beta/online/courses/goa-and-quickgo-quick-tour/what-is-go/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http://pantherdb.org/</a:t>
            </a:r>
          </a:p>
        </p:txBody>
      </p:sp>
      <p:sp>
        <p:nvSpPr>
          <p:cNvPr id="4" name="Slide Number Placeholder 3"/>
          <p:cNvSpPr>
            <a:spLocks noGrp="1"/>
          </p:cNvSpPr>
          <p:nvPr>
            <p:ph type="sldNum" sz="quarter" idx="5"/>
          </p:nvPr>
        </p:nvSpPr>
        <p:spPr/>
        <p:txBody>
          <a:bodyPr/>
          <a:lstStyle/>
          <a:p>
            <a:fld id="{C92F8805-1E0F-4FDE-B5A9-3EB949D3E935}" type="slidenum">
              <a:rPr lang="en-CA" smtClean="0"/>
              <a:t>38</a:t>
            </a:fld>
            <a:endParaRPr lang="en-CA"/>
          </a:p>
        </p:txBody>
      </p:sp>
    </p:spTree>
    <p:extLst>
      <p:ext uri="{BB962C8B-B14F-4D97-AF65-F5344CB8AC3E}">
        <p14:creationId xmlns:p14="http://schemas.microsoft.com/office/powerpoint/2010/main" val="1315590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Paper #7: </a:t>
            </a:r>
            <a:r>
              <a:rPr lang="en-US" sz="1200" b="0" i="0" kern="1200" dirty="0">
                <a:solidFill>
                  <a:schemeClr val="tx1"/>
                </a:solidFill>
                <a:effectLst/>
                <a:latin typeface="+mn-lt"/>
                <a:ea typeface="+mn-ea"/>
                <a:cs typeface="+mn-cs"/>
              </a:rPr>
              <a:t>The Pokeweed Leaf mRNA Transcriptome and its Regulation by </a:t>
            </a:r>
            <a:r>
              <a:rPr lang="en-US" sz="1200" b="0" i="0" kern="1200" dirty="0" err="1">
                <a:solidFill>
                  <a:schemeClr val="tx1"/>
                </a:solidFill>
                <a:effectLst/>
                <a:latin typeface="+mn-lt"/>
                <a:ea typeface="+mn-ea"/>
                <a:cs typeface="+mn-cs"/>
              </a:rPr>
              <a:t>Jasmonic</a:t>
            </a:r>
            <a:r>
              <a:rPr lang="en-US" sz="1200" b="0" i="0" kern="1200" dirty="0">
                <a:solidFill>
                  <a:schemeClr val="tx1"/>
                </a:solidFill>
                <a:effectLst/>
                <a:latin typeface="+mn-lt"/>
                <a:ea typeface="+mn-ea"/>
                <a:cs typeface="+mn-cs"/>
              </a:rPr>
              <a:t> Acid</a:t>
            </a:r>
          </a:p>
        </p:txBody>
      </p:sp>
      <p:sp>
        <p:nvSpPr>
          <p:cNvPr id="4" name="Slide Number Placeholder 3"/>
          <p:cNvSpPr>
            <a:spLocks noGrp="1"/>
          </p:cNvSpPr>
          <p:nvPr>
            <p:ph type="sldNum" sz="quarter" idx="5"/>
          </p:nvPr>
        </p:nvSpPr>
        <p:spPr/>
        <p:txBody>
          <a:bodyPr/>
          <a:lstStyle/>
          <a:p>
            <a:fld id="{C92F8805-1E0F-4FDE-B5A9-3EB949D3E935}" type="slidenum">
              <a:rPr lang="en-CA" smtClean="0"/>
              <a:t>39</a:t>
            </a:fld>
            <a:endParaRPr lang="en-CA"/>
          </a:p>
        </p:txBody>
      </p:sp>
    </p:spTree>
    <p:extLst>
      <p:ext uri="{BB962C8B-B14F-4D97-AF65-F5344CB8AC3E}">
        <p14:creationId xmlns:p14="http://schemas.microsoft.com/office/powerpoint/2010/main" val="2937833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https://bio.libretexts.org/Bookshelves/Cell_and_Molecular_Biology/Book%3A_Investigations_in_Molecular_Cell_Biology_(O'Connor)/09%3A_Protein_Conservation/9.04%3A_BLAST_algorithms_are_used_to_search_databases</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4</a:t>
            </a:fld>
            <a:endParaRPr lang="en-CA"/>
          </a:p>
        </p:txBody>
      </p:sp>
    </p:spTree>
    <p:extLst>
      <p:ext uri="{BB962C8B-B14F-4D97-AF65-F5344CB8AC3E}">
        <p14:creationId xmlns:p14="http://schemas.microsoft.com/office/powerpoint/2010/main" val="1530675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40</a:t>
            </a:fld>
            <a:endParaRPr lang="en-CA"/>
          </a:p>
        </p:txBody>
      </p:sp>
    </p:spTree>
    <p:extLst>
      <p:ext uri="{BB962C8B-B14F-4D97-AF65-F5344CB8AC3E}">
        <p14:creationId xmlns:p14="http://schemas.microsoft.com/office/powerpoint/2010/main" val="39582300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a:solidFill>
                  <a:schemeClr val="tx1"/>
                </a:solidFill>
                <a:effectLst/>
                <a:latin typeface="+mn-lt"/>
                <a:ea typeface="+mn-ea"/>
                <a:cs typeface="+mn-cs"/>
              </a:rPr>
              <a:t>NATpare</a:t>
            </a:r>
            <a:r>
              <a:rPr lang="en-US" sz="1200" b="1" i="0" kern="1200" dirty="0">
                <a:solidFill>
                  <a:schemeClr val="tx1"/>
                </a:solidFill>
                <a:effectLst/>
                <a:latin typeface="+mn-lt"/>
                <a:ea typeface="+mn-ea"/>
                <a:cs typeface="+mn-cs"/>
              </a:rPr>
              <a:t>: a pipeline for high-throughput prediction and functional analysis of </a:t>
            </a:r>
            <a:r>
              <a:rPr lang="en-US" sz="1200" b="1" i="0" kern="1200" dirty="0" err="1">
                <a:solidFill>
                  <a:schemeClr val="tx1"/>
                </a:solidFill>
                <a:effectLst/>
                <a:latin typeface="+mn-lt"/>
                <a:ea typeface="+mn-ea"/>
                <a:cs typeface="+mn-cs"/>
              </a:rPr>
              <a:t>nat</a:t>
            </a:r>
            <a:r>
              <a:rPr lang="en-US" sz="1200" b="1" i="0" kern="1200" dirty="0">
                <a:solidFill>
                  <a:schemeClr val="tx1"/>
                </a:solidFill>
                <a:effectLst/>
                <a:latin typeface="+mn-lt"/>
                <a:ea typeface="+mn-ea"/>
                <a:cs typeface="+mn-cs"/>
              </a:rPr>
              <a:t>-siRNAs</a:t>
            </a:r>
          </a:p>
        </p:txBody>
      </p:sp>
      <p:sp>
        <p:nvSpPr>
          <p:cNvPr id="4" name="Slide Number Placeholder 3"/>
          <p:cNvSpPr>
            <a:spLocks noGrp="1"/>
          </p:cNvSpPr>
          <p:nvPr>
            <p:ph type="sldNum" sz="quarter" idx="5"/>
          </p:nvPr>
        </p:nvSpPr>
        <p:spPr/>
        <p:txBody>
          <a:bodyPr/>
          <a:lstStyle/>
          <a:p>
            <a:fld id="{C92F8805-1E0F-4FDE-B5A9-3EB949D3E935}" type="slidenum">
              <a:rPr lang="en-CA" smtClean="0"/>
              <a:t>41</a:t>
            </a:fld>
            <a:endParaRPr lang="en-CA"/>
          </a:p>
        </p:txBody>
      </p:sp>
    </p:spTree>
    <p:extLst>
      <p:ext uri="{BB962C8B-B14F-4D97-AF65-F5344CB8AC3E}">
        <p14:creationId xmlns:p14="http://schemas.microsoft.com/office/powerpoint/2010/main" val="33769040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5’ end-centered expression profiling using Cap-analysis gene expression (CAGE) and next-generation sequencing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42</a:t>
            </a:fld>
            <a:endParaRPr lang="en-CA"/>
          </a:p>
        </p:txBody>
      </p:sp>
    </p:spTree>
    <p:extLst>
      <p:ext uri="{BB962C8B-B14F-4D97-AF65-F5344CB8AC3E}">
        <p14:creationId xmlns:p14="http://schemas.microsoft.com/office/powerpoint/2010/main" val="2991045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43</a:t>
            </a:fld>
            <a:endParaRPr lang="en-CA"/>
          </a:p>
        </p:txBody>
      </p:sp>
    </p:spTree>
    <p:extLst>
      <p:ext uri="{BB962C8B-B14F-4D97-AF65-F5344CB8AC3E}">
        <p14:creationId xmlns:p14="http://schemas.microsoft.com/office/powerpoint/2010/main" val="39459124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Nascent RNA sequencing reveals distinct features in plant transcription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44</a:t>
            </a:fld>
            <a:endParaRPr lang="en-CA"/>
          </a:p>
        </p:txBody>
      </p:sp>
    </p:spTree>
    <p:extLst>
      <p:ext uri="{BB962C8B-B14F-4D97-AF65-F5344CB8AC3E}">
        <p14:creationId xmlns:p14="http://schemas.microsoft.com/office/powerpoint/2010/main" val="2075334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45</a:t>
            </a:fld>
            <a:endParaRPr lang="en-CA"/>
          </a:p>
        </p:txBody>
      </p:sp>
    </p:spTree>
    <p:extLst>
      <p:ext uri="{BB962C8B-B14F-4D97-AF65-F5344CB8AC3E}">
        <p14:creationId xmlns:p14="http://schemas.microsoft.com/office/powerpoint/2010/main" val="2207662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46</a:t>
            </a:fld>
            <a:endParaRPr lang="en-CA"/>
          </a:p>
        </p:txBody>
      </p:sp>
    </p:spTree>
    <p:extLst>
      <p:ext uri="{BB962C8B-B14F-4D97-AF65-F5344CB8AC3E}">
        <p14:creationId xmlns:p14="http://schemas.microsoft.com/office/powerpoint/2010/main" val="22076628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47</a:t>
            </a:fld>
            <a:endParaRPr lang="en-CA"/>
          </a:p>
        </p:txBody>
      </p:sp>
    </p:spTree>
    <p:extLst>
      <p:ext uri="{BB962C8B-B14F-4D97-AF65-F5344CB8AC3E}">
        <p14:creationId xmlns:p14="http://schemas.microsoft.com/office/powerpoint/2010/main" val="2332644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Proteomics and </a:t>
            </a:r>
            <a:r>
              <a:rPr lang="en-US" sz="1200" b="1" i="0" kern="1200" dirty="0" err="1">
                <a:solidFill>
                  <a:schemeClr val="tx1"/>
                </a:solidFill>
                <a:effectLst/>
                <a:latin typeface="+mn-lt"/>
                <a:ea typeface="+mn-ea"/>
                <a:cs typeface="+mn-cs"/>
              </a:rPr>
              <a:t>peptidomics</a:t>
            </a:r>
            <a:r>
              <a:rPr lang="en-US" sz="1200" b="1" i="0" kern="1200" dirty="0">
                <a:solidFill>
                  <a:schemeClr val="tx1"/>
                </a:solidFill>
                <a:effectLst/>
                <a:latin typeface="+mn-lt"/>
                <a:ea typeface="+mn-ea"/>
                <a:cs typeface="+mn-cs"/>
              </a:rPr>
              <a:t>: moving toward precision medicine</a:t>
            </a:r>
            <a:br>
              <a:rPr lang="en-US" sz="1200" b="1" i="0" kern="1200" dirty="0">
                <a:solidFill>
                  <a:schemeClr val="tx1"/>
                </a:solidFill>
                <a:effectLst/>
                <a:latin typeface="+mn-lt"/>
                <a:ea typeface="+mn-ea"/>
                <a:cs typeface="+mn-cs"/>
              </a:rPr>
            </a:br>
            <a:r>
              <a:rPr lang="en-US" sz="1200" b="1" i="0" kern="1200" dirty="0">
                <a:solidFill>
                  <a:schemeClr val="tx1"/>
                </a:solidFill>
                <a:effectLst/>
                <a:latin typeface="+mn-lt"/>
                <a:ea typeface="+mn-ea"/>
                <a:cs typeface="+mn-cs"/>
              </a:rPr>
              <a:t>in urological malignancies</a:t>
            </a:r>
            <a:r>
              <a:rPr lang="en-US" dirty="0"/>
              <a:t> </a:t>
            </a:r>
            <a:br>
              <a:rPr lang="en-US" dirty="0"/>
            </a:br>
            <a:r>
              <a:rPr lang="en-US" dirty="0"/>
              <a:t>https://www.creative-proteomics.com/blog/index.php/two-dimensional-gel-electrophoresis-2-de/</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48</a:t>
            </a:fld>
            <a:endParaRPr lang="en-CA"/>
          </a:p>
        </p:txBody>
      </p:sp>
    </p:spTree>
    <p:extLst>
      <p:ext uri="{BB962C8B-B14F-4D97-AF65-F5344CB8AC3E}">
        <p14:creationId xmlns:p14="http://schemas.microsoft.com/office/powerpoint/2010/main" val="21166556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Protein Mass Spectrometry Made Simple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49</a:t>
            </a:fld>
            <a:endParaRPr lang="en-CA"/>
          </a:p>
        </p:txBody>
      </p:sp>
    </p:spTree>
    <p:extLst>
      <p:ext uri="{BB962C8B-B14F-4D97-AF65-F5344CB8AC3E}">
        <p14:creationId xmlns:p14="http://schemas.microsoft.com/office/powerpoint/2010/main" val="17480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https://bio.libretexts.org/Bookshelves/Cell_and_Molecular_Biology/Book%3A_Investigations_in_Molecular_Cell_Biology_(O'Connor)/09%3A_Protein_Conservation/9.04%3A_BLAST_algorithms_are_used_to_search_databases</a:t>
            </a:r>
            <a:endParaRPr lang="en-CA" dirty="0"/>
          </a:p>
        </p:txBody>
      </p:sp>
      <p:sp>
        <p:nvSpPr>
          <p:cNvPr id="4" name="Slide Number Placeholder 3"/>
          <p:cNvSpPr>
            <a:spLocks noGrp="1"/>
          </p:cNvSpPr>
          <p:nvPr>
            <p:ph type="sldNum" sz="quarter" idx="5"/>
          </p:nvPr>
        </p:nvSpPr>
        <p:spPr/>
        <p:txBody>
          <a:bodyPr/>
          <a:lstStyle/>
          <a:p>
            <a:fld id="{C92F8805-1E0F-4FDE-B5A9-3EB949D3E935}" type="slidenum">
              <a:rPr lang="en-CA" smtClean="0"/>
              <a:t>5</a:t>
            </a:fld>
            <a:endParaRPr lang="en-CA"/>
          </a:p>
        </p:txBody>
      </p:sp>
    </p:spTree>
    <p:extLst>
      <p:ext uri="{BB962C8B-B14F-4D97-AF65-F5344CB8AC3E}">
        <p14:creationId xmlns:p14="http://schemas.microsoft.com/office/powerpoint/2010/main" val="41278649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Urinary </a:t>
            </a:r>
            <a:r>
              <a:rPr lang="en-US" sz="1200" b="0" i="0" kern="1200" dirty="0" err="1">
                <a:solidFill>
                  <a:schemeClr val="tx1"/>
                </a:solidFill>
                <a:effectLst/>
                <a:latin typeface="+mn-lt"/>
                <a:ea typeface="+mn-ea"/>
                <a:cs typeface="+mn-cs"/>
              </a:rPr>
              <a:t>exosomal</a:t>
            </a:r>
            <a:r>
              <a:rPr lang="en-US" sz="1200" b="0" i="0" kern="1200" dirty="0">
                <a:solidFill>
                  <a:schemeClr val="tx1"/>
                </a:solidFill>
                <a:effectLst/>
                <a:latin typeface="+mn-lt"/>
                <a:ea typeface="+mn-ea"/>
                <a:cs typeface="+mn-cs"/>
              </a:rPr>
              <a:t> proteins as (pan-)cancer biomarkers: insights from the proteome</a:t>
            </a:r>
            <a:r>
              <a:rPr lang="en-US" dirty="0"/>
              <a:t> </a:t>
            </a:r>
            <a:br>
              <a:rPr lang="en-US"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50</a:t>
            </a:fld>
            <a:endParaRPr lang="en-CA"/>
          </a:p>
        </p:txBody>
      </p:sp>
    </p:spTree>
    <p:extLst>
      <p:ext uri="{BB962C8B-B14F-4D97-AF65-F5344CB8AC3E}">
        <p14:creationId xmlns:p14="http://schemas.microsoft.com/office/powerpoint/2010/main" val="1371909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Paper #8: The Arabidopsis Proteins AtNHR2A and AtNHR2B Are Multi-Functional Proteins Integrating Plant Immunity With Other Biological Processes</a:t>
            </a:r>
            <a:r>
              <a:rPr lang="en-US" dirty="0"/>
              <a:t>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51</a:t>
            </a:fld>
            <a:endParaRPr lang="en-CA"/>
          </a:p>
        </p:txBody>
      </p:sp>
    </p:spTree>
    <p:extLst>
      <p:ext uri="{BB962C8B-B14F-4D97-AF65-F5344CB8AC3E}">
        <p14:creationId xmlns:p14="http://schemas.microsoft.com/office/powerpoint/2010/main" val="117705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Arabidopsis Proteins AtNHR2A and AtNHR2B Are Multi-Functional Proteins Integrating Plant Immunity With Other Biological Processes</a:t>
            </a:r>
            <a:r>
              <a:rPr lang="en-US" dirty="0"/>
              <a:t>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52</a:t>
            </a:fld>
            <a:endParaRPr lang="en-CA"/>
          </a:p>
        </p:txBody>
      </p:sp>
    </p:spTree>
    <p:extLst>
      <p:ext uri="{BB962C8B-B14F-4D97-AF65-F5344CB8AC3E}">
        <p14:creationId xmlns:p14="http://schemas.microsoft.com/office/powerpoint/2010/main" val="3823385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Arabidopsis Proteins AtNHR2A and AtNHR2B Are Multi-Functional Proteins Integrating Plant Immunity With Other Biological Processes</a:t>
            </a:r>
            <a:r>
              <a:rPr lang="en-US" dirty="0"/>
              <a:t>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53</a:t>
            </a:fld>
            <a:endParaRPr lang="en-CA"/>
          </a:p>
        </p:txBody>
      </p:sp>
    </p:spTree>
    <p:extLst>
      <p:ext uri="{BB962C8B-B14F-4D97-AF65-F5344CB8AC3E}">
        <p14:creationId xmlns:p14="http://schemas.microsoft.com/office/powerpoint/2010/main" val="41454338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Arabidopsis Proteins AtNHR2A and AtNHR2B Are Multi-Functional Proteins Integrating Plant Immunity With Other Biological Processes</a:t>
            </a:r>
            <a:r>
              <a:rPr lang="en-US" dirty="0"/>
              <a:t>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54</a:t>
            </a:fld>
            <a:endParaRPr lang="en-CA"/>
          </a:p>
        </p:txBody>
      </p:sp>
    </p:spTree>
    <p:extLst>
      <p:ext uri="{BB962C8B-B14F-4D97-AF65-F5344CB8AC3E}">
        <p14:creationId xmlns:p14="http://schemas.microsoft.com/office/powerpoint/2010/main" val="3375821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Arabidopsis Proteins AtNHR2A and AtNHR2B Are Multi-Functional Proteins Integrating Plant Immunity With Other Biological Processes</a:t>
            </a:r>
            <a:r>
              <a:rPr lang="en-US" dirty="0"/>
              <a:t>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55</a:t>
            </a:fld>
            <a:endParaRPr lang="en-CA"/>
          </a:p>
        </p:txBody>
      </p:sp>
    </p:spTree>
    <p:extLst>
      <p:ext uri="{BB962C8B-B14F-4D97-AF65-F5344CB8AC3E}">
        <p14:creationId xmlns:p14="http://schemas.microsoft.com/office/powerpoint/2010/main" val="17302944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Arabidopsis Proteins AtNHR2A and AtNHR2B Are Multi-Functional Proteins Integrating Plant Immunity With Other Biological Processes</a:t>
            </a:r>
            <a:r>
              <a:rPr lang="en-US" dirty="0"/>
              <a:t> </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56</a:t>
            </a:fld>
            <a:endParaRPr lang="en-CA"/>
          </a:p>
        </p:txBody>
      </p:sp>
    </p:spTree>
    <p:extLst>
      <p:ext uri="{BB962C8B-B14F-4D97-AF65-F5344CB8AC3E}">
        <p14:creationId xmlns:p14="http://schemas.microsoft.com/office/powerpoint/2010/main" val="759105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 user-friendly platform for yeast two-hybrid library screening using next generation sequencing</a:t>
            </a:r>
          </a:p>
        </p:txBody>
      </p:sp>
      <p:sp>
        <p:nvSpPr>
          <p:cNvPr id="4" name="Slide Number Placeholder 3"/>
          <p:cNvSpPr>
            <a:spLocks noGrp="1"/>
          </p:cNvSpPr>
          <p:nvPr>
            <p:ph type="sldNum" sz="quarter" idx="5"/>
          </p:nvPr>
        </p:nvSpPr>
        <p:spPr/>
        <p:txBody>
          <a:bodyPr/>
          <a:lstStyle/>
          <a:p>
            <a:fld id="{C92F8805-1E0F-4FDE-B5A9-3EB949D3E935}" type="slidenum">
              <a:rPr lang="en-CA" smtClean="0"/>
              <a:t>58</a:t>
            </a:fld>
            <a:endParaRPr lang="en-CA"/>
          </a:p>
        </p:txBody>
      </p:sp>
    </p:spTree>
    <p:extLst>
      <p:ext uri="{BB962C8B-B14F-4D97-AF65-F5344CB8AC3E}">
        <p14:creationId xmlns:p14="http://schemas.microsoft.com/office/powerpoint/2010/main" val="35489637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 promiscuous biotin ligase fusion protein identifies proximal and interacting proteins in mammalian cells</a:t>
            </a:r>
          </a:p>
        </p:txBody>
      </p:sp>
      <p:sp>
        <p:nvSpPr>
          <p:cNvPr id="4" name="Slide Number Placeholder 3"/>
          <p:cNvSpPr>
            <a:spLocks noGrp="1"/>
          </p:cNvSpPr>
          <p:nvPr>
            <p:ph type="sldNum" sz="quarter" idx="5"/>
          </p:nvPr>
        </p:nvSpPr>
        <p:spPr/>
        <p:txBody>
          <a:bodyPr/>
          <a:lstStyle/>
          <a:p>
            <a:fld id="{C92F8805-1E0F-4FDE-B5A9-3EB949D3E935}" type="slidenum">
              <a:rPr lang="en-CA" smtClean="0"/>
              <a:t>59</a:t>
            </a:fld>
            <a:endParaRPr lang="en-CA"/>
          </a:p>
        </p:txBody>
      </p:sp>
    </p:spTree>
    <p:extLst>
      <p:ext uri="{BB962C8B-B14F-4D97-AF65-F5344CB8AC3E}">
        <p14:creationId xmlns:p14="http://schemas.microsoft.com/office/powerpoint/2010/main" val="32721571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Paper #9: In planta proximity-dependent biotin identification (</a:t>
            </a:r>
            <a:r>
              <a:rPr lang="en-US" sz="1200" b="1" i="0" kern="1200" dirty="0" err="1">
                <a:solidFill>
                  <a:schemeClr val="tx1"/>
                </a:solidFill>
                <a:effectLst/>
                <a:latin typeface="+mn-lt"/>
                <a:ea typeface="+mn-ea"/>
                <a:cs typeface="+mn-cs"/>
              </a:rPr>
              <a:t>BioID</a:t>
            </a:r>
            <a:r>
              <a:rPr lang="en-US" sz="1200" b="1" i="0" kern="1200" dirty="0">
                <a:solidFill>
                  <a:schemeClr val="tx1"/>
                </a:solidFill>
                <a:effectLst/>
                <a:latin typeface="+mn-lt"/>
                <a:ea typeface="+mn-ea"/>
                <a:cs typeface="+mn-cs"/>
              </a:rPr>
              <a:t>) identifies a TMV replication co-chaperone NbSGT1 in the vicinity of 126 </a:t>
            </a:r>
            <a:r>
              <a:rPr lang="en-US" sz="1200" b="1" i="0" kern="1200" dirty="0" err="1">
                <a:solidFill>
                  <a:schemeClr val="tx1"/>
                </a:solidFill>
                <a:effectLst/>
                <a:latin typeface="+mn-lt"/>
                <a:ea typeface="+mn-ea"/>
                <a:cs typeface="+mn-cs"/>
              </a:rPr>
              <a:t>kDa</a:t>
            </a:r>
            <a:r>
              <a:rPr lang="en-US" sz="1200" b="1" i="0" kern="1200" dirty="0">
                <a:solidFill>
                  <a:schemeClr val="tx1"/>
                </a:solidFill>
                <a:effectLst/>
                <a:latin typeface="+mn-lt"/>
                <a:ea typeface="+mn-ea"/>
                <a:cs typeface="+mn-cs"/>
              </a:rPr>
              <a:t> replicase</a:t>
            </a:r>
          </a:p>
        </p:txBody>
      </p:sp>
      <p:sp>
        <p:nvSpPr>
          <p:cNvPr id="4" name="Slide Number Placeholder 3"/>
          <p:cNvSpPr>
            <a:spLocks noGrp="1"/>
          </p:cNvSpPr>
          <p:nvPr>
            <p:ph type="sldNum" sz="quarter" idx="5"/>
          </p:nvPr>
        </p:nvSpPr>
        <p:spPr/>
        <p:txBody>
          <a:bodyPr/>
          <a:lstStyle/>
          <a:p>
            <a:fld id="{C92F8805-1E0F-4FDE-B5A9-3EB949D3E935}" type="slidenum">
              <a:rPr lang="en-CA" smtClean="0"/>
              <a:t>60</a:t>
            </a:fld>
            <a:endParaRPr lang="en-CA"/>
          </a:p>
        </p:txBody>
      </p:sp>
    </p:spTree>
    <p:extLst>
      <p:ext uri="{BB962C8B-B14F-4D97-AF65-F5344CB8AC3E}">
        <p14:creationId xmlns:p14="http://schemas.microsoft.com/office/powerpoint/2010/main" val="161158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GAMOLA2, a Comprehensive Software Package for the Annotation and Curation of Draft and Complete Microbial Genomes</a:t>
            </a:r>
          </a:p>
        </p:txBody>
      </p:sp>
      <p:sp>
        <p:nvSpPr>
          <p:cNvPr id="4" name="Slide Number Placeholder 3"/>
          <p:cNvSpPr>
            <a:spLocks noGrp="1"/>
          </p:cNvSpPr>
          <p:nvPr>
            <p:ph type="sldNum" sz="quarter" idx="5"/>
          </p:nvPr>
        </p:nvSpPr>
        <p:spPr/>
        <p:txBody>
          <a:bodyPr/>
          <a:lstStyle/>
          <a:p>
            <a:fld id="{C92F8805-1E0F-4FDE-B5A9-3EB949D3E935}" type="slidenum">
              <a:rPr lang="en-CA" smtClean="0"/>
              <a:t>6</a:t>
            </a:fld>
            <a:endParaRPr lang="en-CA"/>
          </a:p>
        </p:txBody>
      </p:sp>
    </p:spTree>
    <p:extLst>
      <p:ext uri="{BB962C8B-B14F-4D97-AF65-F5344CB8AC3E}">
        <p14:creationId xmlns:p14="http://schemas.microsoft.com/office/powerpoint/2010/main" val="30670930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Paper #9: Paper In planta proximity-dependent biotin identification (</a:t>
            </a:r>
            <a:r>
              <a:rPr lang="en-US" sz="1200" b="1" i="0" kern="1200" dirty="0" err="1">
                <a:solidFill>
                  <a:schemeClr val="tx1"/>
                </a:solidFill>
                <a:effectLst/>
                <a:latin typeface="+mn-lt"/>
                <a:ea typeface="+mn-ea"/>
                <a:cs typeface="+mn-cs"/>
              </a:rPr>
              <a:t>BioID</a:t>
            </a:r>
            <a:r>
              <a:rPr lang="en-US" sz="1200" b="1" i="0" kern="1200" dirty="0">
                <a:solidFill>
                  <a:schemeClr val="tx1"/>
                </a:solidFill>
                <a:effectLst/>
                <a:latin typeface="+mn-lt"/>
                <a:ea typeface="+mn-ea"/>
                <a:cs typeface="+mn-cs"/>
              </a:rPr>
              <a:t>) identifies a TMV replication co-chaperone NbSGT1 in the vicinity of 126 </a:t>
            </a:r>
            <a:r>
              <a:rPr lang="en-US" sz="1200" b="1" i="0" kern="1200" dirty="0" err="1">
                <a:solidFill>
                  <a:schemeClr val="tx1"/>
                </a:solidFill>
                <a:effectLst/>
                <a:latin typeface="+mn-lt"/>
                <a:ea typeface="+mn-ea"/>
                <a:cs typeface="+mn-cs"/>
              </a:rPr>
              <a:t>kDa</a:t>
            </a:r>
            <a:r>
              <a:rPr lang="en-US" sz="1200" b="1" i="0" kern="1200" dirty="0">
                <a:solidFill>
                  <a:schemeClr val="tx1"/>
                </a:solidFill>
                <a:effectLst/>
                <a:latin typeface="+mn-lt"/>
                <a:ea typeface="+mn-ea"/>
                <a:cs typeface="+mn-cs"/>
              </a:rPr>
              <a:t> replicase</a:t>
            </a:r>
          </a:p>
        </p:txBody>
      </p:sp>
      <p:sp>
        <p:nvSpPr>
          <p:cNvPr id="4" name="Slide Number Placeholder 3"/>
          <p:cNvSpPr>
            <a:spLocks noGrp="1"/>
          </p:cNvSpPr>
          <p:nvPr>
            <p:ph type="sldNum" sz="quarter" idx="5"/>
          </p:nvPr>
        </p:nvSpPr>
        <p:spPr/>
        <p:txBody>
          <a:bodyPr/>
          <a:lstStyle/>
          <a:p>
            <a:fld id="{C92F8805-1E0F-4FDE-B5A9-3EB949D3E935}" type="slidenum">
              <a:rPr lang="en-CA" smtClean="0"/>
              <a:t>61</a:t>
            </a:fld>
            <a:endParaRPr lang="en-CA"/>
          </a:p>
        </p:txBody>
      </p:sp>
    </p:spTree>
    <p:extLst>
      <p:ext uri="{BB962C8B-B14F-4D97-AF65-F5344CB8AC3E}">
        <p14:creationId xmlns:p14="http://schemas.microsoft.com/office/powerpoint/2010/main" val="3832059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Paper #9: Paper In planta proximity-dependent biotin identification (</a:t>
            </a:r>
            <a:r>
              <a:rPr lang="en-US" sz="1200" b="1" i="0" kern="1200" dirty="0" err="1">
                <a:solidFill>
                  <a:schemeClr val="tx1"/>
                </a:solidFill>
                <a:effectLst/>
                <a:latin typeface="+mn-lt"/>
                <a:ea typeface="+mn-ea"/>
                <a:cs typeface="+mn-cs"/>
              </a:rPr>
              <a:t>BioID</a:t>
            </a:r>
            <a:r>
              <a:rPr lang="en-US" sz="1200" b="1" i="0" kern="1200" dirty="0">
                <a:solidFill>
                  <a:schemeClr val="tx1"/>
                </a:solidFill>
                <a:effectLst/>
                <a:latin typeface="+mn-lt"/>
                <a:ea typeface="+mn-ea"/>
                <a:cs typeface="+mn-cs"/>
              </a:rPr>
              <a:t>) identifies a TMV replication co-chaperone NbSGT1 in the vicinity of 126 </a:t>
            </a:r>
            <a:r>
              <a:rPr lang="en-US" sz="1200" b="1" i="0" kern="1200" dirty="0" err="1">
                <a:solidFill>
                  <a:schemeClr val="tx1"/>
                </a:solidFill>
                <a:effectLst/>
                <a:latin typeface="+mn-lt"/>
                <a:ea typeface="+mn-ea"/>
                <a:cs typeface="+mn-cs"/>
              </a:rPr>
              <a:t>kDa</a:t>
            </a:r>
            <a:r>
              <a:rPr lang="en-US" sz="1200" b="1" i="0" kern="1200" dirty="0">
                <a:solidFill>
                  <a:schemeClr val="tx1"/>
                </a:solidFill>
                <a:effectLst/>
                <a:latin typeface="+mn-lt"/>
                <a:ea typeface="+mn-ea"/>
                <a:cs typeface="+mn-cs"/>
              </a:rPr>
              <a:t> replicase</a:t>
            </a:r>
          </a:p>
        </p:txBody>
      </p:sp>
      <p:sp>
        <p:nvSpPr>
          <p:cNvPr id="4" name="Slide Number Placeholder 3"/>
          <p:cNvSpPr>
            <a:spLocks noGrp="1"/>
          </p:cNvSpPr>
          <p:nvPr>
            <p:ph type="sldNum" sz="quarter" idx="5"/>
          </p:nvPr>
        </p:nvSpPr>
        <p:spPr/>
        <p:txBody>
          <a:bodyPr/>
          <a:lstStyle/>
          <a:p>
            <a:fld id="{C92F8805-1E0F-4FDE-B5A9-3EB949D3E935}" type="slidenum">
              <a:rPr lang="en-CA" smtClean="0"/>
              <a:t>62</a:t>
            </a:fld>
            <a:endParaRPr lang="en-CA"/>
          </a:p>
        </p:txBody>
      </p:sp>
    </p:spTree>
    <p:extLst>
      <p:ext uri="{BB962C8B-B14F-4D97-AF65-F5344CB8AC3E}">
        <p14:creationId xmlns:p14="http://schemas.microsoft.com/office/powerpoint/2010/main" val="6478983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63</a:t>
            </a:fld>
            <a:endParaRPr lang="en-CA"/>
          </a:p>
        </p:txBody>
      </p:sp>
    </p:spTree>
    <p:extLst>
      <p:ext uri="{BB962C8B-B14F-4D97-AF65-F5344CB8AC3E}">
        <p14:creationId xmlns:p14="http://schemas.microsoft.com/office/powerpoint/2010/main" val="22076628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64</a:t>
            </a:fld>
            <a:endParaRPr lang="en-CA"/>
          </a:p>
        </p:txBody>
      </p:sp>
    </p:spTree>
    <p:extLst>
      <p:ext uri="{BB962C8B-B14F-4D97-AF65-F5344CB8AC3E}">
        <p14:creationId xmlns:p14="http://schemas.microsoft.com/office/powerpoint/2010/main" val="9399155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65</a:t>
            </a:fld>
            <a:endParaRPr lang="en-CA"/>
          </a:p>
        </p:txBody>
      </p:sp>
    </p:spTree>
    <p:extLst>
      <p:ext uri="{BB962C8B-B14F-4D97-AF65-F5344CB8AC3E}">
        <p14:creationId xmlns:p14="http://schemas.microsoft.com/office/powerpoint/2010/main" val="38688387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66</a:t>
            </a:fld>
            <a:endParaRPr lang="en-CA"/>
          </a:p>
        </p:txBody>
      </p:sp>
    </p:spTree>
    <p:extLst>
      <p:ext uri="{BB962C8B-B14F-4D97-AF65-F5344CB8AC3E}">
        <p14:creationId xmlns:p14="http://schemas.microsoft.com/office/powerpoint/2010/main" val="8240931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67</a:t>
            </a:fld>
            <a:endParaRPr lang="en-CA"/>
          </a:p>
        </p:txBody>
      </p:sp>
    </p:spTree>
    <p:extLst>
      <p:ext uri="{BB962C8B-B14F-4D97-AF65-F5344CB8AC3E}">
        <p14:creationId xmlns:p14="http://schemas.microsoft.com/office/powerpoint/2010/main" val="3154267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68</a:t>
            </a:fld>
            <a:endParaRPr lang="en-CA"/>
          </a:p>
        </p:txBody>
      </p:sp>
    </p:spTree>
    <p:extLst>
      <p:ext uri="{BB962C8B-B14F-4D97-AF65-F5344CB8AC3E}">
        <p14:creationId xmlns:p14="http://schemas.microsoft.com/office/powerpoint/2010/main" val="239248389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69</a:t>
            </a:fld>
            <a:endParaRPr lang="en-CA"/>
          </a:p>
        </p:txBody>
      </p:sp>
    </p:spTree>
    <p:extLst>
      <p:ext uri="{BB962C8B-B14F-4D97-AF65-F5344CB8AC3E}">
        <p14:creationId xmlns:p14="http://schemas.microsoft.com/office/powerpoint/2010/main" val="40213457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70</a:t>
            </a:fld>
            <a:endParaRPr lang="en-CA"/>
          </a:p>
        </p:txBody>
      </p:sp>
    </p:spTree>
    <p:extLst>
      <p:ext uri="{BB962C8B-B14F-4D97-AF65-F5344CB8AC3E}">
        <p14:creationId xmlns:p14="http://schemas.microsoft.com/office/powerpoint/2010/main" val="179000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7</a:t>
            </a:fld>
            <a:endParaRPr lang="en-CA"/>
          </a:p>
        </p:txBody>
      </p:sp>
    </p:spTree>
    <p:extLst>
      <p:ext uri="{BB962C8B-B14F-4D97-AF65-F5344CB8AC3E}">
        <p14:creationId xmlns:p14="http://schemas.microsoft.com/office/powerpoint/2010/main" val="11165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Paper #6: Genome-Scale CRISPR-Cas9 Knockout Screening in Human Cells</a:t>
            </a:r>
            <a:r>
              <a:rPr lang="en-US" dirty="0"/>
              <a:t> </a:t>
            </a:r>
            <a:br>
              <a:rPr lang="en-US"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8</a:t>
            </a:fld>
            <a:endParaRPr lang="en-CA"/>
          </a:p>
        </p:txBody>
      </p:sp>
    </p:spTree>
    <p:extLst>
      <p:ext uri="{BB962C8B-B14F-4D97-AF65-F5344CB8AC3E}">
        <p14:creationId xmlns:p14="http://schemas.microsoft.com/office/powerpoint/2010/main" val="3557574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Paper #6: Genome-Scale CRISPR-Cas9 Knockout Screening in Human Cells</a:t>
            </a:r>
            <a:r>
              <a:rPr lang="en-US" dirty="0"/>
              <a:t> </a:t>
            </a:r>
            <a:br>
              <a:rPr lang="en-US" dirty="0"/>
            </a:b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92F8805-1E0F-4FDE-B5A9-3EB949D3E935}" type="slidenum">
              <a:rPr lang="en-CA" smtClean="0"/>
              <a:t>9</a:t>
            </a:fld>
            <a:endParaRPr lang="en-CA"/>
          </a:p>
        </p:txBody>
      </p:sp>
    </p:spTree>
    <p:extLst>
      <p:ext uri="{BB962C8B-B14F-4D97-AF65-F5344CB8AC3E}">
        <p14:creationId xmlns:p14="http://schemas.microsoft.com/office/powerpoint/2010/main" val="76228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50D33-706A-4BF3-A46F-0F119F2D0A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AB8750DD-727B-4A1C-A895-D260268B51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E1623F92-0E6C-4937-A762-863B3BE3C755}"/>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5" name="Footer Placeholder 4">
            <a:extLst>
              <a:ext uri="{FF2B5EF4-FFF2-40B4-BE49-F238E27FC236}">
                <a16:creationId xmlns:a16="http://schemas.microsoft.com/office/drawing/2014/main" id="{4CC32159-9EBE-4510-B858-3C624740DD6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8FEF0FD-7719-4A8F-A5AB-7549870937BF}"/>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263276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F22A2-9D6B-4B2E-B615-367FE98298C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25C9186-ED64-47CB-80F2-FF5F750F49E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E8CC9563-CDF2-4E96-BAA5-61BD1C19F3FB}"/>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5" name="Footer Placeholder 4">
            <a:extLst>
              <a:ext uri="{FF2B5EF4-FFF2-40B4-BE49-F238E27FC236}">
                <a16:creationId xmlns:a16="http://schemas.microsoft.com/office/drawing/2014/main" id="{0FACF0EA-5ABC-4458-944B-A757D592FE9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8D5C873-09BE-43B3-BD92-759336C18560}"/>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303375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110C4C-D2B3-46D7-A881-578B8E0FAA7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9B23018-7205-49A7-A15D-3EAB6418F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C0DD7FB-54A4-4EDB-BD69-7A31F01708E9}"/>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5" name="Footer Placeholder 4">
            <a:extLst>
              <a:ext uri="{FF2B5EF4-FFF2-40B4-BE49-F238E27FC236}">
                <a16:creationId xmlns:a16="http://schemas.microsoft.com/office/drawing/2014/main" id="{F894EAB6-05FC-4C45-A907-5BC1260256D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B9D6B8-125F-4DC4-A5FA-11DDAD48874B}"/>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3755860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9387-28F0-4265-BCA9-FCBA489149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D6D4D3B6-1379-4158-B9AD-BC210ED736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1C912F7-B800-4DD0-805E-349C5FAFCC09}"/>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5" name="Footer Placeholder 4">
            <a:extLst>
              <a:ext uri="{FF2B5EF4-FFF2-40B4-BE49-F238E27FC236}">
                <a16:creationId xmlns:a16="http://schemas.microsoft.com/office/drawing/2014/main" id="{97A853CE-BA03-4EB7-A8DC-099B4B12D23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C2F72F4-3469-4927-8F9E-F94F45A786D7}"/>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568667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0E2BB-F5A0-44B8-8F2F-2A8DF6744C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32EFA1D-F9F8-4BA9-BF93-E0C1BD2181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01D7F9-E3CD-4CEB-AEA3-DE90F4D74A1E}"/>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5" name="Footer Placeholder 4">
            <a:extLst>
              <a:ext uri="{FF2B5EF4-FFF2-40B4-BE49-F238E27FC236}">
                <a16:creationId xmlns:a16="http://schemas.microsoft.com/office/drawing/2014/main" id="{4F8C2C1C-3AF5-4540-8EF5-252C0888D41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A2A04AA-C84E-404D-9770-63C77F22EF19}"/>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2423444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8B4-0EEF-4986-90FE-C1C7C9877A6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08911D7-601D-4ACB-9F9D-287D809D0C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E4F7A9-A87B-4E27-83F2-D64F5E56D4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D4566CD7-67B9-402F-BF96-32347B553B20}"/>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6" name="Footer Placeholder 5">
            <a:extLst>
              <a:ext uri="{FF2B5EF4-FFF2-40B4-BE49-F238E27FC236}">
                <a16:creationId xmlns:a16="http://schemas.microsoft.com/office/drawing/2014/main" id="{8E839ED0-E39A-4966-B9A2-DAC6E9FA768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58980C3-0967-459D-B308-838465B3C358}"/>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454492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45C9-8E0D-43B9-8CDA-4076B57D088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C4BD89-E0AD-4EBB-AFA4-E32C93E197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04CE79-6DD8-436E-B284-8FF023BD87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E4677F66-6206-4F0A-AB67-F59F4B89A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B68E7-ABC4-4C8D-9FDC-18583A6959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65EBE700-9F6D-4A87-A097-CF7A6FFC1834}"/>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8" name="Footer Placeholder 7">
            <a:extLst>
              <a:ext uri="{FF2B5EF4-FFF2-40B4-BE49-F238E27FC236}">
                <a16:creationId xmlns:a16="http://schemas.microsoft.com/office/drawing/2014/main" id="{ADDAD389-2A3F-4939-99A8-2E992AB38E71}"/>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3F53C8E-F502-4604-B4CF-5A5DA693AA51}"/>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578885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3B3AC-1A1D-4468-B5B5-227AC33F2A0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7441D7E7-7EA1-40D4-AAF1-94F1189CB830}"/>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4" name="Footer Placeholder 3">
            <a:extLst>
              <a:ext uri="{FF2B5EF4-FFF2-40B4-BE49-F238E27FC236}">
                <a16:creationId xmlns:a16="http://schemas.microsoft.com/office/drawing/2014/main" id="{20D8DE23-B6C8-4563-ACCC-550F2EBA8A64}"/>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BB9DC499-FC7C-420A-9080-96FDB96301D8}"/>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3256673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8E4C03-7F98-49F9-9FCC-2CD3CDF1DD77}"/>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3" name="Footer Placeholder 2">
            <a:extLst>
              <a:ext uri="{FF2B5EF4-FFF2-40B4-BE49-F238E27FC236}">
                <a16:creationId xmlns:a16="http://schemas.microsoft.com/office/drawing/2014/main" id="{490C9BC1-749C-46B7-8D77-2075AE500869}"/>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47DAC58F-3347-48D0-8810-0FB177A9E3A1}"/>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258350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9D05-CB45-44B8-96A2-9B8BDD00CE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6EBF0F6C-BB98-443F-A310-02592B2E2D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59267F-41EB-43ED-A885-D489B479C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4A76A-1D2E-4CA5-88D4-224EB87E1E61}"/>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6" name="Footer Placeholder 5">
            <a:extLst>
              <a:ext uri="{FF2B5EF4-FFF2-40B4-BE49-F238E27FC236}">
                <a16:creationId xmlns:a16="http://schemas.microsoft.com/office/drawing/2014/main" id="{673F0257-B8B1-42E2-AC33-1F3DEFED030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CF914BD-9DB6-4500-B275-28F501E1EEFD}"/>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3567296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9902-6C5F-444D-B62C-E4B710B68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ED121D8-8CBC-4E0E-BEA9-41C3CE9724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CCA8A94B-296F-4E5F-B37F-1B387A998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445932-F1F3-4257-8794-83A9269E5536}"/>
              </a:ext>
            </a:extLst>
          </p:cNvPr>
          <p:cNvSpPr>
            <a:spLocks noGrp="1"/>
          </p:cNvSpPr>
          <p:nvPr>
            <p:ph type="dt" sz="half" idx="10"/>
          </p:nvPr>
        </p:nvSpPr>
        <p:spPr/>
        <p:txBody>
          <a:bodyPr/>
          <a:lstStyle/>
          <a:p>
            <a:fld id="{B4795F8A-4C4E-4ADB-9D5A-7B5CB5C58CC8}" type="datetimeFigureOut">
              <a:rPr lang="en-CA" smtClean="0"/>
              <a:t>2024-07-09</a:t>
            </a:fld>
            <a:endParaRPr lang="en-CA"/>
          </a:p>
        </p:txBody>
      </p:sp>
      <p:sp>
        <p:nvSpPr>
          <p:cNvPr id="6" name="Footer Placeholder 5">
            <a:extLst>
              <a:ext uri="{FF2B5EF4-FFF2-40B4-BE49-F238E27FC236}">
                <a16:creationId xmlns:a16="http://schemas.microsoft.com/office/drawing/2014/main" id="{6FC95358-4144-4BA9-847B-9622B8105F7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374A1963-09DF-45CA-A1A9-16F8D5F1396F}"/>
              </a:ext>
            </a:extLst>
          </p:cNvPr>
          <p:cNvSpPr>
            <a:spLocks noGrp="1"/>
          </p:cNvSpPr>
          <p:nvPr>
            <p:ph type="sldNum" sz="quarter" idx="12"/>
          </p:nvPr>
        </p:nvSpPr>
        <p:spPr/>
        <p:txBody>
          <a:bodyPr/>
          <a:lstStyle/>
          <a:p>
            <a:fld id="{FB0DB217-28A3-409E-9697-09E3EC9A5977}" type="slidenum">
              <a:rPr lang="en-CA" smtClean="0"/>
              <a:t>‹#›</a:t>
            </a:fld>
            <a:endParaRPr lang="en-CA"/>
          </a:p>
        </p:txBody>
      </p:sp>
    </p:spTree>
    <p:extLst>
      <p:ext uri="{BB962C8B-B14F-4D97-AF65-F5344CB8AC3E}">
        <p14:creationId xmlns:p14="http://schemas.microsoft.com/office/powerpoint/2010/main" val="1166417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41C94-057C-4A10-996B-4508356579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699D05E-A4CF-4EF3-BAB4-4FC2082BBB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ADDB1F7-640E-4C1C-9D41-2FB7F77A39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795F8A-4C4E-4ADB-9D5A-7B5CB5C58CC8}" type="datetimeFigureOut">
              <a:rPr lang="en-CA" smtClean="0"/>
              <a:t>2024-07-09</a:t>
            </a:fld>
            <a:endParaRPr lang="en-CA"/>
          </a:p>
        </p:txBody>
      </p:sp>
      <p:sp>
        <p:nvSpPr>
          <p:cNvPr id="5" name="Footer Placeholder 4">
            <a:extLst>
              <a:ext uri="{FF2B5EF4-FFF2-40B4-BE49-F238E27FC236}">
                <a16:creationId xmlns:a16="http://schemas.microsoft.com/office/drawing/2014/main" id="{84D37304-CC69-486D-80BF-1EA7F63A15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04B41342-192C-4FE9-96B3-05C52F7016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DB217-28A3-409E-9697-09E3EC9A5977}" type="slidenum">
              <a:rPr lang="en-CA" smtClean="0"/>
              <a:t>‹#›</a:t>
            </a:fld>
            <a:endParaRPr lang="en-CA"/>
          </a:p>
        </p:txBody>
      </p:sp>
    </p:spTree>
    <p:extLst>
      <p:ext uri="{BB962C8B-B14F-4D97-AF65-F5344CB8AC3E}">
        <p14:creationId xmlns:p14="http://schemas.microsoft.com/office/powerpoint/2010/main" val="20188128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hyperlink" Target="https://genomebiology.biomedcentral.com/articles/10.1186/gb-2010-11-10-r106"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enomebiology.biomedcentral.com/articles/10.1186/gb-2010-11-3-r2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65.jpe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1.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1.wmf"/></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7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81.jpe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93.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102.jpe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07.jpeg"/></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108.jpeg"/></Relationships>
</file>

<file path=ppt/slides/_rels/slide5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11.jpeg"/></Relationships>
</file>

<file path=ppt/slides/_rels/slide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ncbi.nlm.nih.gov/pmc/articles/PMC5362640/"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https://upload.wikimedia.org/wikipedia/commons/thumb/c/c4/Big_Austrian_pine_with_pine_wilt.jpg/1280px-Big_Austrian_pine_with_pine_wilt.jpg" TargetMode="External"/><Relationship Id="rId5" Type="http://schemas.openxmlformats.org/officeDocument/2006/relationships/image" Target="https://c1.staticflickr.com/8/7539/30020875542_a1bc415352_b.jpg" TargetMode="External"/><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25.jpeg"/></Relationships>
</file>

<file path=ppt/slides/_rels/slide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131.png"/></Relationships>
</file>

<file path=ppt/slides/_rels/slide6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a:normAutofit/>
          </a:bodyPr>
          <a:lstStyle/>
          <a:p>
            <a:r>
              <a:rPr lang="en-CA" sz="3600" b="1" dirty="0">
                <a:solidFill>
                  <a:schemeClr val="bg1"/>
                </a:solidFill>
              </a:rPr>
              <a:t>Functional Genomics</a:t>
            </a:r>
            <a:endParaRPr lang="en-CA" sz="3600"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874295"/>
            <a:ext cx="12191998" cy="58714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r>
              <a:rPr lang="en-CA" dirty="0"/>
              <a:t>We now know the structure of a genome, but which parts contribute to a phenotype?</a:t>
            </a:r>
          </a:p>
          <a:p>
            <a:pPr marL="342900" indent="-342900" algn="l">
              <a:buFontTx/>
              <a:buChar char="-"/>
            </a:pPr>
            <a:endParaRPr lang="en-CA" dirty="0"/>
          </a:p>
          <a:p>
            <a:pPr marL="342900" indent="-342900" algn="l">
              <a:buFontTx/>
              <a:buChar char="-"/>
            </a:pPr>
            <a:r>
              <a:rPr lang="en-CA" dirty="0"/>
              <a:t>Genomic DNA -&gt; Infer function from DNA Sequence -&gt; </a:t>
            </a:r>
            <a:r>
              <a:rPr lang="en-CA" dirty="0">
                <a:solidFill>
                  <a:srgbClr val="C00000"/>
                </a:solidFill>
              </a:rPr>
              <a:t>Homology modelling </a:t>
            </a:r>
            <a:r>
              <a:rPr lang="en-CA" dirty="0"/>
              <a:t>with BLAST</a:t>
            </a:r>
          </a:p>
          <a:p>
            <a:pPr marL="342900" indent="-342900" algn="l">
              <a:buFontTx/>
              <a:buChar char="-"/>
            </a:pPr>
            <a:r>
              <a:rPr lang="en-CA" dirty="0"/>
              <a:t>Transcriptome -&gt; Measure RNA levels under different conditions -&gt; Stress response?</a:t>
            </a:r>
          </a:p>
          <a:p>
            <a:pPr marL="342900" indent="-342900" algn="l">
              <a:buFontTx/>
              <a:buChar char="-"/>
            </a:pPr>
            <a:r>
              <a:rPr lang="en-CA" dirty="0"/>
              <a:t>Proteome -&gt; What proteins are in a cell/organism at a specific moment?</a:t>
            </a:r>
          </a:p>
          <a:p>
            <a:pPr marL="342900" indent="-342900" algn="l">
              <a:buFontTx/>
              <a:buChar char="-"/>
            </a:pPr>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9" name="Picture 8">
            <a:extLst>
              <a:ext uri="{FF2B5EF4-FFF2-40B4-BE49-F238E27FC236}">
                <a16:creationId xmlns:a16="http://schemas.microsoft.com/office/drawing/2014/main" id="{6562BE95-E26A-4517-8B04-1EAC9ACBFCBB}"/>
              </a:ext>
            </a:extLst>
          </p:cNvPr>
          <p:cNvPicPr>
            <a:picLocks noChangeAspect="1"/>
          </p:cNvPicPr>
          <p:nvPr/>
        </p:nvPicPr>
        <p:blipFill>
          <a:blip r:embed="rId3"/>
          <a:stretch>
            <a:fillRect/>
          </a:stretch>
        </p:blipFill>
        <p:spPr>
          <a:xfrm>
            <a:off x="4795835" y="874295"/>
            <a:ext cx="2600325" cy="2371725"/>
          </a:xfrm>
          <a:prstGeom prst="rect">
            <a:avLst/>
          </a:prstGeom>
        </p:spPr>
      </p:pic>
    </p:spTree>
    <p:extLst>
      <p:ext uri="{BB962C8B-B14F-4D97-AF65-F5344CB8AC3E}">
        <p14:creationId xmlns:p14="http://schemas.microsoft.com/office/powerpoint/2010/main" val="2547387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Annotation – DNA/</a:t>
            </a:r>
            <a:r>
              <a:rPr lang="en-CA" sz="3600" b="1">
                <a:solidFill>
                  <a:schemeClr val="bg1"/>
                </a:solidFill>
              </a:rPr>
              <a:t>Protein Interactions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We can annotate genes individually or high throughput style through mutations</a:t>
            </a:r>
          </a:p>
          <a:p>
            <a:pPr marL="342900" indent="-342900" algn="l">
              <a:buFontTx/>
              <a:buChar char="-"/>
            </a:pPr>
            <a:r>
              <a:rPr lang="en-CA" sz="1800" dirty="0"/>
              <a:t>What about regulatory elements like promoters, activators, enhancers?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How a gene is regulated can determine its function</a:t>
            </a:r>
          </a:p>
          <a:p>
            <a:pPr marL="342900" indent="-342900" algn="l">
              <a:buFontTx/>
              <a:buChar char="-"/>
            </a:pPr>
            <a:r>
              <a:rPr lang="en-CA" sz="1800" dirty="0"/>
              <a:t>Proteins bind to specific DNA motifs -&gt; DNA/Protein binding assays</a:t>
            </a:r>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13" name="Picture 12">
            <a:extLst>
              <a:ext uri="{FF2B5EF4-FFF2-40B4-BE49-F238E27FC236}">
                <a16:creationId xmlns:a16="http://schemas.microsoft.com/office/drawing/2014/main" id="{155DDC1D-1B49-4477-8032-0C3AD5774923}"/>
              </a:ext>
            </a:extLst>
          </p:cNvPr>
          <p:cNvPicPr>
            <a:picLocks noChangeAspect="1"/>
          </p:cNvPicPr>
          <p:nvPr/>
        </p:nvPicPr>
        <p:blipFill rotWithShape="1">
          <a:blip r:embed="rId3"/>
          <a:srcRect t="3521"/>
          <a:stretch/>
        </p:blipFill>
        <p:spPr>
          <a:xfrm>
            <a:off x="1237399" y="2676347"/>
            <a:ext cx="9717198" cy="1860413"/>
          </a:xfrm>
          <a:prstGeom prst="rect">
            <a:avLst/>
          </a:prstGeom>
        </p:spPr>
      </p:pic>
    </p:spTree>
    <p:extLst>
      <p:ext uri="{BB962C8B-B14F-4D97-AF65-F5344CB8AC3E}">
        <p14:creationId xmlns:p14="http://schemas.microsoft.com/office/powerpoint/2010/main" val="302117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Annotation – DNA/</a:t>
            </a:r>
            <a:r>
              <a:rPr lang="en-CA" sz="3600" b="1">
                <a:solidFill>
                  <a:schemeClr val="bg1"/>
                </a:solidFill>
              </a:rPr>
              <a:t>Protein Interactions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58880"/>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How do you actually determine the binding motif of a protein? </a:t>
            </a:r>
            <a:r>
              <a:rPr lang="en-CA" sz="1800" dirty="0" err="1"/>
              <a:t>Footprinting</a:t>
            </a:r>
            <a:r>
              <a:rPr lang="en-CA" sz="1800" dirty="0"/>
              <a:t> assays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Depending on how you treat DNA/Protein hybrid (DNase, potassium permanganate), enrich for different DNA types   </a:t>
            </a:r>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6" name="Picture 5">
            <a:extLst>
              <a:ext uri="{FF2B5EF4-FFF2-40B4-BE49-F238E27FC236}">
                <a16:creationId xmlns:a16="http://schemas.microsoft.com/office/drawing/2014/main" id="{162FD3E7-26D0-47A6-9BA5-8B1328CE817B}"/>
              </a:ext>
            </a:extLst>
          </p:cNvPr>
          <p:cNvPicPr>
            <a:picLocks noChangeAspect="1"/>
          </p:cNvPicPr>
          <p:nvPr/>
        </p:nvPicPr>
        <p:blipFill>
          <a:blip r:embed="rId3"/>
          <a:stretch>
            <a:fillRect/>
          </a:stretch>
        </p:blipFill>
        <p:spPr>
          <a:xfrm>
            <a:off x="536819" y="2019413"/>
            <a:ext cx="1194972" cy="4008135"/>
          </a:xfrm>
          <a:prstGeom prst="rect">
            <a:avLst/>
          </a:prstGeom>
        </p:spPr>
      </p:pic>
      <p:pic>
        <p:nvPicPr>
          <p:cNvPr id="9" name="Picture 8">
            <a:extLst>
              <a:ext uri="{FF2B5EF4-FFF2-40B4-BE49-F238E27FC236}">
                <a16:creationId xmlns:a16="http://schemas.microsoft.com/office/drawing/2014/main" id="{A83076D0-9AE5-4934-8FA5-16C7C2BFEDA6}"/>
              </a:ext>
            </a:extLst>
          </p:cNvPr>
          <p:cNvPicPr>
            <a:picLocks noChangeAspect="1"/>
          </p:cNvPicPr>
          <p:nvPr/>
        </p:nvPicPr>
        <p:blipFill rotWithShape="1">
          <a:blip r:embed="rId3"/>
          <a:srcRect l="16862"/>
          <a:stretch/>
        </p:blipFill>
        <p:spPr>
          <a:xfrm rot="5400000">
            <a:off x="3308820" y="2296979"/>
            <a:ext cx="993477" cy="4008135"/>
          </a:xfrm>
          <a:prstGeom prst="rect">
            <a:avLst/>
          </a:prstGeom>
        </p:spPr>
      </p:pic>
      <p:sp>
        <p:nvSpPr>
          <p:cNvPr id="8" name="Oval 7">
            <a:extLst>
              <a:ext uri="{FF2B5EF4-FFF2-40B4-BE49-F238E27FC236}">
                <a16:creationId xmlns:a16="http://schemas.microsoft.com/office/drawing/2014/main" id="{B5F77F53-4DF5-485B-ADD6-FC087CA37031}"/>
              </a:ext>
            </a:extLst>
          </p:cNvPr>
          <p:cNvSpPr/>
          <p:nvPr/>
        </p:nvSpPr>
        <p:spPr>
          <a:xfrm>
            <a:off x="3208072" y="3497376"/>
            <a:ext cx="1194972" cy="613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b="1" dirty="0">
                <a:solidFill>
                  <a:schemeClr val="tx1"/>
                </a:solidFill>
              </a:rPr>
              <a:t>Repressor</a:t>
            </a:r>
          </a:p>
        </p:txBody>
      </p:sp>
      <p:pic>
        <p:nvPicPr>
          <p:cNvPr id="10" name="Picture 9">
            <a:extLst>
              <a:ext uri="{FF2B5EF4-FFF2-40B4-BE49-F238E27FC236}">
                <a16:creationId xmlns:a16="http://schemas.microsoft.com/office/drawing/2014/main" id="{CC0E471D-94FB-4B51-9964-BF8E737806FE}"/>
              </a:ext>
            </a:extLst>
          </p:cNvPr>
          <p:cNvPicPr>
            <a:picLocks noChangeAspect="1"/>
          </p:cNvPicPr>
          <p:nvPr/>
        </p:nvPicPr>
        <p:blipFill>
          <a:blip r:embed="rId4"/>
          <a:stretch>
            <a:fillRect/>
          </a:stretch>
        </p:blipFill>
        <p:spPr>
          <a:xfrm>
            <a:off x="7286319" y="2433771"/>
            <a:ext cx="4008136" cy="2893481"/>
          </a:xfrm>
          <a:prstGeom prst="rect">
            <a:avLst/>
          </a:prstGeom>
        </p:spPr>
      </p:pic>
      <p:pic>
        <p:nvPicPr>
          <p:cNvPr id="11" name="Picture 10">
            <a:extLst>
              <a:ext uri="{FF2B5EF4-FFF2-40B4-BE49-F238E27FC236}">
                <a16:creationId xmlns:a16="http://schemas.microsoft.com/office/drawing/2014/main" id="{56C98A64-475C-4B6C-A8F6-86B1E9ABAD44}"/>
              </a:ext>
            </a:extLst>
          </p:cNvPr>
          <p:cNvPicPr>
            <a:picLocks noChangeAspect="1"/>
          </p:cNvPicPr>
          <p:nvPr/>
        </p:nvPicPr>
        <p:blipFill>
          <a:blip r:embed="rId5"/>
          <a:stretch>
            <a:fillRect/>
          </a:stretch>
        </p:blipFill>
        <p:spPr>
          <a:xfrm>
            <a:off x="6505792" y="1504321"/>
            <a:ext cx="5267504" cy="817154"/>
          </a:xfrm>
          <a:prstGeom prst="rect">
            <a:avLst/>
          </a:prstGeom>
        </p:spPr>
      </p:pic>
      <p:pic>
        <p:nvPicPr>
          <p:cNvPr id="12" name="Picture 11">
            <a:extLst>
              <a:ext uri="{FF2B5EF4-FFF2-40B4-BE49-F238E27FC236}">
                <a16:creationId xmlns:a16="http://schemas.microsoft.com/office/drawing/2014/main" id="{034EB3FA-23B4-478A-8C21-517A8846F981}"/>
              </a:ext>
            </a:extLst>
          </p:cNvPr>
          <p:cNvPicPr>
            <a:picLocks noChangeAspect="1"/>
          </p:cNvPicPr>
          <p:nvPr/>
        </p:nvPicPr>
        <p:blipFill>
          <a:blip r:embed="rId6"/>
          <a:stretch>
            <a:fillRect/>
          </a:stretch>
        </p:blipFill>
        <p:spPr>
          <a:xfrm>
            <a:off x="7111828" y="5400595"/>
            <a:ext cx="4661468" cy="533727"/>
          </a:xfrm>
          <a:prstGeom prst="rect">
            <a:avLst/>
          </a:prstGeom>
        </p:spPr>
      </p:pic>
      <p:pic>
        <p:nvPicPr>
          <p:cNvPr id="14" name="Picture 13">
            <a:extLst>
              <a:ext uri="{FF2B5EF4-FFF2-40B4-BE49-F238E27FC236}">
                <a16:creationId xmlns:a16="http://schemas.microsoft.com/office/drawing/2014/main" id="{D53D6001-3D9C-4805-89F6-5E6282E641B0}"/>
              </a:ext>
            </a:extLst>
          </p:cNvPr>
          <p:cNvPicPr>
            <a:picLocks noChangeAspect="1"/>
          </p:cNvPicPr>
          <p:nvPr/>
        </p:nvPicPr>
        <p:blipFill>
          <a:blip r:embed="rId7"/>
          <a:stretch>
            <a:fillRect/>
          </a:stretch>
        </p:blipFill>
        <p:spPr>
          <a:xfrm>
            <a:off x="1535836" y="1398675"/>
            <a:ext cx="3698841" cy="1016884"/>
          </a:xfrm>
          <a:prstGeom prst="rect">
            <a:avLst/>
          </a:prstGeom>
        </p:spPr>
      </p:pic>
    </p:spTree>
    <p:extLst>
      <p:ext uri="{BB962C8B-B14F-4D97-AF65-F5344CB8AC3E}">
        <p14:creationId xmlns:p14="http://schemas.microsoft.com/office/powerpoint/2010/main" val="3317466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Annotation – DNA/</a:t>
            </a:r>
            <a:r>
              <a:rPr lang="en-CA" sz="3600" b="1">
                <a:solidFill>
                  <a:schemeClr val="bg1"/>
                </a:solidFill>
              </a:rPr>
              <a:t>Protein Interactions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58880"/>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Very useful when you have one protein, what’s the high-throughput equivalent?</a:t>
            </a:r>
          </a:p>
          <a:p>
            <a:pPr marL="342900" indent="-342900" algn="l">
              <a:buFontTx/>
              <a:buChar char="-"/>
            </a:pPr>
            <a:r>
              <a:rPr lang="en-CA" sz="1800" b="1" u="sng" dirty="0">
                <a:solidFill>
                  <a:srgbClr val="C00000"/>
                </a:solidFill>
              </a:rPr>
              <a:t>Chromatin immunoprecipitation </a:t>
            </a:r>
            <a:r>
              <a:rPr lang="en-CA" sz="1800" dirty="0"/>
              <a:t>sequencing -&gt; </a:t>
            </a:r>
            <a:r>
              <a:rPr lang="en-CA" sz="1800" dirty="0" err="1"/>
              <a:t>ChIP</a:t>
            </a:r>
            <a:r>
              <a:rPr lang="en-CA" sz="1800" dirty="0"/>
              <a:t>-Seq! Not just for histone proteins!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After sequencing, reads are mapped to the genome and peaks are called</a:t>
            </a:r>
          </a:p>
          <a:p>
            <a:pPr marL="342900" indent="-342900" algn="l">
              <a:buFontTx/>
              <a:buChar char="-"/>
            </a:pPr>
            <a:r>
              <a:rPr lang="en-CA" sz="1800" dirty="0"/>
              <a:t>Peaks correspond to protein binding, with possible functional relevance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pic>
        <p:nvPicPr>
          <p:cNvPr id="8194" name="Picture 2">
            <a:extLst>
              <a:ext uri="{FF2B5EF4-FFF2-40B4-BE49-F238E27FC236}">
                <a16:creationId xmlns:a16="http://schemas.microsoft.com/office/drawing/2014/main" id="{827BA514-5E10-4EE5-ACA7-67646035BA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37"/>
          <a:stretch/>
        </p:blipFill>
        <p:spPr bwMode="auto">
          <a:xfrm>
            <a:off x="1402164" y="1574330"/>
            <a:ext cx="2679337" cy="33661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1523DE1B-4EC0-47DD-8172-5AA4E600EB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407"/>
          <a:stretch/>
        </p:blipFill>
        <p:spPr bwMode="auto">
          <a:xfrm>
            <a:off x="4348480" y="1882361"/>
            <a:ext cx="3038475" cy="3058163"/>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48D8D280-E8B3-446E-8451-FEAE5F99CA1D}"/>
              </a:ext>
            </a:extLst>
          </p:cNvPr>
          <p:cNvCxnSpPr/>
          <p:nvPr/>
        </p:nvCxnSpPr>
        <p:spPr>
          <a:xfrm>
            <a:off x="4081501" y="4435938"/>
            <a:ext cx="173439" cy="0"/>
          </a:xfrm>
          <a:prstGeom prst="line">
            <a:avLst/>
          </a:prstGeom>
          <a:ln w="28575">
            <a:solidFill>
              <a:srgbClr val="D3686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046B57-2D31-4603-ABBE-967D65F37D19}"/>
              </a:ext>
            </a:extLst>
          </p:cNvPr>
          <p:cNvCxnSpPr>
            <a:cxnSpLocks/>
          </p:cNvCxnSpPr>
          <p:nvPr/>
        </p:nvCxnSpPr>
        <p:spPr>
          <a:xfrm flipV="1">
            <a:off x="4254940" y="1940388"/>
            <a:ext cx="0" cy="2504428"/>
          </a:xfrm>
          <a:prstGeom prst="line">
            <a:avLst/>
          </a:prstGeom>
          <a:ln w="28575">
            <a:solidFill>
              <a:srgbClr val="D3686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6C5627-BAF2-473D-8189-D716CF793BA6}"/>
              </a:ext>
            </a:extLst>
          </p:cNvPr>
          <p:cNvCxnSpPr>
            <a:cxnSpLocks/>
          </p:cNvCxnSpPr>
          <p:nvPr/>
        </p:nvCxnSpPr>
        <p:spPr>
          <a:xfrm>
            <a:off x="4254940" y="1940388"/>
            <a:ext cx="1699496" cy="0"/>
          </a:xfrm>
          <a:prstGeom prst="line">
            <a:avLst/>
          </a:prstGeom>
          <a:ln w="28575">
            <a:solidFill>
              <a:srgbClr val="D3686C"/>
            </a:solidFill>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93FC9EF-E1FF-4ECD-A70B-38E6D6AEDD6A}"/>
              </a:ext>
            </a:extLst>
          </p:cNvPr>
          <p:cNvPicPr>
            <a:picLocks noChangeAspect="1"/>
          </p:cNvPicPr>
          <p:nvPr/>
        </p:nvPicPr>
        <p:blipFill>
          <a:blip r:embed="rId4"/>
          <a:stretch>
            <a:fillRect/>
          </a:stretch>
        </p:blipFill>
        <p:spPr>
          <a:xfrm>
            <a:off x="8010525" y="1804262"/>
            <a:ext cx="3038475" cy="2019283"/>
          </a:xfrm>
          <a:prstGeom prst="rect">
            <a:avLst/>
          </a:prstGeom>
        </p:spPr>
      </p:pic>
    </p:spTree>
    <p:extLst>
      <p:ext uri="{BB962C8B-B14F-4D97-AF65-F5344CB8AC3E}">
        <p14:creationId xmlns:p14="http://schemas.microsoft.com/office/powerpoint/2010/main" val="155847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Annotation – DNA/</a:t>
            </a:r>
            <a:r>
              <a:rPr lang="en-CA" sz="3600" b="1">
                <a:solidFill>
                  <a:schemeClr val="bg1"/>
                </a:solidFill>
              </a:rPr>
              <a:t>Protein Interactions</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58880"/>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Plants need to sense morning and night, circadian patterns controlled by pseudo-response regulators (PRRs)</a:t>
            </a:r>
          </a:p>
          <a:p>
            <a:pPr marL="342900" indent="-342900" algn="l">
              <a:buFontTx/>
              <a:buChar char="-"/>
            </a:pPr>
            <a:r>
              <a:rPr lang="en-CA" sz="1800" dirty="0"/>
              <a:t>Which genes are repressed by PRRs?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err="1"/>
              <a:t>ChIP</a:t>
            </a:r>
            <a:r>
              <a:rPr lang="en-CA" sz="1800" dirty="0"/>
              <a:t>-Seq can find genes regulated by the </a:t>
            </a:r>
            <a:r>
              <a:rPr lang="en-CA" sz="1800" dirty="0" err="1"/>
              <a:t>IP’d</a:t>
            </a:r>
            <a:r>
              <a:rPr lang="en-CA" sz="1800" dirty="0"/>
              <a:t> protein, as well as its consensus binding motif!</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5" name="Picture 4">
            <a:extLst>
              <a:ext uri="{FF2B5EF4-FFF2-40B4-BE49-F238E27FC236}">
                <a16:creationId xmlns:a16="http://schemas.microsoft.com/office/drawing/2014/main" id="{E7C3C707-A18D-4B94-A19A-3C402BA37CA5}"/>
              </a:ext>
            </a:extLst>
          </p:cNvPr>
          <p:cNvPicPr>
            <a:picLocks noChangeAspect="1"/>
          </p:cNvPicPr>
          <p:nvPr/>
        </p:nvPicPr>
        <p:blipFill>
          <a:blip r:embed="rId3"/>
          <a:stretch>
            <a:fillRect/>
          </a:stretch>
        </p:blipFill>
        <p:spPr>
          <a:xfrm>
            <a:off x="276225" y="1493408"/>
            <a:ext cx="5695950" cy="1230074"/>
          </a:xfrm>
          <a:prstGeom prst="rect">
            <a:avLst/>
          </a:prstGeom>
        </p:spPr>
      </p:pic>
      <p:pic>
        <p:nvPicPr>
          <p:cNvPr id="6" name="Picture 5">
            <a:extLst>
              <a:ext uri="{FF2B5EF4-FFF2-40B4-BE49-F238E27FC236}">
                <a16:creationId xmlns:a16="http://schemas.microsoft.com/office/drawing/2014/main" id="{098653F2-7FC8-4695-93C6-868636E9D4B7}"/>
              </a:ext>
            </a:extLst>
          </p:cNvPr>
          <p:cNvPicPr>
            <a:picLocks noChangeAspect="1"/>
          </p:cNvPicPr>
          <p:nvPr/>
        </p:nvPicPr>
        <p:blipFill>
          <a:blip r:embed="rId4"/>
          <a:stretch>
            <a:fillRect/>
          </a:stretch>
        </p:blipFill>
        <p:spPr>
          <a:xfrm>
            <a:off x="5057774" y="3001043"/>
            <a:ext cx="2105025" cy="2266950"/>
          </a:xfrm>
          <a:prstGeom prst="rect">
            <a:avLst/>
          </a:prstGeom>
        </p:spPr>
      </p:pic>
      <p:pic>
        <p:nvPicPr>
          <p:cNvPr id="8" name="Picture 7">
            <a:extLst>
              <a:ext uri="{FF2B5EF4-FFF2-40B4-BE49-F238E27FC236}">
                <a16:creationId xmlns:a16="http://schemas.microsoft.com/office/drawing/2014/main" id="{A4A4A4B0-F4FB-444B-8ACD-1DFF750EC717}"/>
              </a:ext>
            </a:extLst>
          </p:cNvPr>
          <p:cNvPicPr>
            <a:picLocks noChangeAspect="1"/>
          </p:cNvPicPr>
          <p:nvPr/>
        </p:nvPicPr>
        <p:blipFill>
          <a:blip r:embed="rId5"/>
          <a:stretch>
            <a:fillRect/>
          </a:stretch>
        </p:blipFill>
        <p:spPr>
          <a:xfrm>
            <a:off x="1604962" y="2818938"/>
            <a:ext cx="3038475" cy="2631161"/>
          </a:xfrm>
          <a:prstGeom prst="rect">
            <a:avLst/>
          </a:prstGeom>
        </p:spPr>
      </p:pic>
      <p:pic>
        <p:nvPicPr>
          <p:cNvPr id="9" name="Picture 8">
            <a:extLst>
              <a:ext uri="{FF2B5EF4-FFF2-40B4-BE49-F238E27FC236}">
                <a16:creationId xmlns:a16="http://schemas.microsoft.com/office/drawing/2014/main" id="{8042D3D7-4E38-450B-8CCE-0F91A85A8DCE}"/>
              </a:ext>
            </a:extLst>
          </p:cNvPr>
          <p:cNvPicPr>
            <a:picLocks noChangeAspect="1"/>
          </p:cNvPicPr>
          <p:nvPr/>
        </p:nvPicPr>
        <p:blipFill>
          <a:blip r:embed="rId6"/>
          <a:stretch>
            <a:fillRect/>
          </a:stretch>
        </p:blipFill>
        <p:spPr>
          <a:xfrm>
            <a:off x="7577137" y="1718637"/>
            <a:ext cx="3038475" cy="3803507"/>
          </a:xfrm>
          <a:prstGeom prst="rect">
            <a:avLst/>
          </a:prstGeom>
        </p:spPr>
      </p:pic>
    </p:spTree>
    <p:extLst>
      <p:ext uri="{BB962C8B-B14F-4D97-AF65-F5344CB8AC3E}">
        <p14:creationId xmlns:p14="http://schemas.microsoft.com/office/powerpoint/2010/main" val="337711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58880"/>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The transcriptome is the content of ALL RNA in the organism at a given moment in time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Which RNAs are expressed temporally/spatially/under stress can have functional significance</a:t>
            </a:r>
          </a:p>
          <a:p>
            <a:pPr marL="342900" indent="-342900" algn="l">
              <a:buFontTx/>
              <a:buChar char="-"/>
            </a:pPr>
            <a:r>
              <a:rPr lang="en-CA" sz="1800" dirty="0"/>
              <a:t>How do we actually detect and measure RNA levels?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pic>
        <p:nvPicPr>
          <p:cNvPr id="10" name="Picture 9">
            <a:extLst>
              <a:ext uri="{FF2B5EF4-FFF2-40B4-BE49-F238E27FC236}">
                <a16:creationId xmlns:a16="http://schemas.microsoft.com/office/drawing/2014/main" id="{1DED9D94-B9EE-4CFE-9E4F-582FB01E9FC7}"/>
              </a:ext>
            </a:extLst>
          </p:cNvPr>
          <p:cNvPicPr>
            <a:picLocks noChangeAspect="1"/>
          </p:cNvPicPr>
          <p:nvPr/>
        </p:nvPicPr>
        <p:blipFill>
          <a:blip r:embed="rId3"/>
          <a:stretch>
            <a:fillRect/>
          </a:stretch>
        </p:blipFill>
        <p:spPr>
          <a:xfrm>
            <a:off x="4877393" y="611868"/>
            <a:ext cx="2437209" cy="2222949"/>
          </a:xfrm>
          <a:prstGeom prst="rect">
            <a:avLst/>
          </a:prstGeom>
        </p:spPr>
      </p:pic>
      <p:sp>
        <p:nvSpPr>
          <p:cNvPr id="11" name="Oval 10">
            <a:extLst>
              <a:ext uri="{FF2B5EF4-FFF2-40B4-BE49-F238E27FC236}">
                <a16:creationId xmlns:a16="http://schemas.microsoft.com/office/drawing/2014/main" id="{8DD981B5-CECF-4F18-B0EC-E8EABA2A4DB4}"/>
              </a:ext>
            </a:extLst>
          </p:cNvPr>
          <p:cNvSpPr/>
          <p:nvPr/>
        </p:nvSpPr>
        <p:spPr>
          <a:xfrm>
            <a:off x="5019672" y="1380442"/>
            <a:ext cx="2152650" cy="34290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0242" name="Picture 2" descr="Evaluation of deep learning in non-coding RNA classification | Nature  Machine Intelligence">
            <a:extLst>
              <a:ext uri="{FF2B5EF4-FFF2-40B4-BE49-F238E27FC236}">
                <a16:creationId xmlns:a16="http://schemas.microsoft.com/office/drawing/2014/main" id="{10B63CCC-3E61-49CA-92AC-A7B108435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777" y="3420352"/>
            <a:ext cx="5735468" cy="23611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EBA8401-C303-473D-B71F-6FD72B1A7C6A}"/>
              </a:ext>
            </a:extLst>
          </p:cNvPr>
          <p:cNvPicPr>
            <a:picLocks noChangeAspect="1"/>
          </p:cNvPicPr>
          <p:nvPr/>
        </p:nvPicPr>
        <p:blipFill>
          <a:blip r:embed="rId5"/>
          <a:stretch>
            <a:fillRect/>
          </a:stretch>
        </p:blipFill>
        <p:spPr>
          <a:xfrm>
            <a:off x="1562100" y="3410696"/>
            <a:ext cx="2885877" cy="2361172"/>
          </a:xfrm>
          <a:prstGeom prst="rect">
            <a:avLst/>
          </a:prstGeom>
        </p:spPr>
      </p:pic>
    </p:spTree>
    <p:extLst>
      <p:ext uri="{BB962C8B-B14F-4D97-AF65-F5344CB8AC3E}">
        <p14:creationId xmlns:p14="http://schemas.microsoft.com/office/powerpoint/2010/main" val="74826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402771" y="658880"/>
            <a:ext cx="5040086"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 did researchers do before NGS was widely available?</a:t>
            </a:r>
          </a:p>
          <a:p>
            <a:pPr marL="342900" indent="-342900" algn="l">
              <a:buFontTx/>
              <a:buChar char="-"/>
            </a:pPr>
            <a:r>
              <a:rPr lang="en-CA" sz="1800" dirty="0"/>
              <a:t>Expressed sequence tags (ESTs)</a:t>
            </a:r>
          </a:p>
          <a:p>
            <a:pPr marL="342900" indent="-342900" algn="l">
              <a:buFontTx/>
              <a:buChar char="-"/>
            </a:pPr>
            <a:endParaRPr lang="en-CA" sz="1800" dirty="0"/>
          </a:p>
          <a:p>
            <a:pPr algn="l"/>
            <a:endParaRPr lang="en-CA" sz="1800" dirty="0"/>
          </a:p>
          <a:p>
            <a:pPr marL="342900" indent="-342900" algn="l">
              <a:buFontTx/>
              <a:buChar char="-"/>
            </a:pPr>
            <a:r>
              <a:rPr lang="en-CA" sz="1800" dirty="0"/>
              <a:t>Reverse transcribed the pool of mRNAs, cloned them into small plasmids, sequenced the plasmids</a:t>
            </a:r>
          </a:p>
          <a:p>
            <a:pPr marL="342900" indent="-342900" algn="l">
              <a:buFontTx/>
              <a:buChar char="-"/>
            </a:pPr>
            <a:r>
              <a:rPr lang="en-CA" sz="1800" dirty="0"/>
              <a:t>Before Venter started Celera, he worked at NIH -&gt; EST patenting controversy</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10246" name="Picture 6" descr="Fig. 1.1.">
            <a:extLst>
              <a:ext uri="{FF2B5EF4-FFF2-40B4-BE49-F238E27FC236}">
                <a16:creationId xmlns:a16="http://schemas.microsoft.com/office/drawing/2014/main" id="{BFBE108D-E422-4E61-BDC8-2E932C33C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114" y="628224"/>
            <a:ext cx="4047166" cy="611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980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58880"/>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 came next? </a:t>
            </a:r>
            <a:r>
              <a:rPr lang="en-CA" sz="1800" dirty="0">
                <a:solidFill>
                  <a:srgbClr val="C00000"/>
                </a:solidFill>
              </a:rPr>
              <a:t>Microarrays</a:t>
            </a:r>
          </a:p>
          <a:p>
            <a:pPr marL="342900" indent="-342900" algn="l">
              <a:buFontTx/>
              <a:buChar char="-"/>
            </a:pPr>
            <a:r>
              <a:rPr lang="en-CA" sz="1800" dirty="0"/>
              <a:t>Microarray chips have millions of DNA probes hybridized in spots</a:t>
            </a:r>
          </a:p>
          <a:p>
            <a:pPr marL="342900" indent="-342900" algn="l">
              <a:buFontTx/>
              <a:buChar char="-"/>
            </a:pPr>
            <a:r>
              <a:rPr lang="en-CA" sz="1800" dirty="0"/>
              <a:t>Apply your dyed cDNA to the chip, take a picture with a camera, count the dots!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algn="l"/>
            <a:endParaRPr lang="en-CA" sz="1800" dirty="0"/>
          </a:p>
          <a:p>
            <a:pPr algn="l"/>
            <a:endParaRPr lang="en-CA" sz="1800" dirty="0"/>
          </a:p>
          <a:p>
            <a:pPr marL="342900" indent="-342900" algn="l">
              <a:buFontTx/>
              <a:buChar char="-"/>
            </a:pPr>
            <a:r>
              <a:rPr lang="en-CA" sz="1800" dirty="0"/>
              <a:t>Less flexible than RNA-seq, you can only observe previously identified transcripts (no novel or low abundance RNAs)</a:t>
            </a:r>
          </a:p>
          <a:p>
            <a:pPr marL="342900" indent="-342900" algn="l">
              <a:buFontTx/>
              <a:buChar char="-"/>
            </a:pPr>
            <a:r>
              <a:rPr lang="en-CA" sz="1800" dirty="0"/>
              <a:t>Cost per sample is still cheaper than RNA-seq, simpler workflow, straightforward analysis</a:t>
            </a:r>
          </a:p>
          <a:p>
            <a:pPr marL="342900" indent="-342900" algn="l">
              <a:buFontTx/>
              <a:buChar char="-"/>
            </a:pPr>
            <a:r>
              <a:rPr lang="en-CA" sz="1800" dirty="0"/>
              <a:t>Clinical cancer genotyping? Organ transplantation? Still using microarrays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pic>
        <p:nvPicPr>
          <p:cNvPr id="10244" name="Picture 4" descr="Steps Involved in cDNA based Microarray">
            <a:extLst>
              <a:ext uri="{FF2B5EF4-FFF2-40B4-BE49-F238E27FC236}">
                <a16:creationId xmlns:a16="http://schemas.microsoft.com/office/drawing/2014/main" id="{07800441-BAF2-4F5F-B936-F1F753A76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733" y="1964531"/>
            <a:ext cx="4393406" cy="29289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A06409A-5472-47D1-8192-CEB3AB329E55}"/>
              </a:ext>
            </a:extLst>
          </p:cNvPr>
          <p:cNvPicPr>
            <a:picLocks noChangeAspect="1"/>
          </p:cNvPicPr>
          <p:nvPr/>
        </p:nvPicPr>
        <p:blipFill>
          <a:blip r:embed="rId4"/>
          <a:stretch>
            <a:fillRect/>
          </a:stretch>
        </p:blipFill>
        <p:spPr>
          <a:xfrm>
            <a:off x="3890549" y="2007502"/>
            <a:ext cx="3572077" cy="2842993"/>
          </a:xfrm>
          <a:prstGeom prst="rect">
            <a:avLst/>
          </a:prstGeom>
        </p:spPr>
      </p:pic>
      <p:pic>
        <p:nvPicPr>
          <p:cNvPr id="14" name="Picture 13">
            <a:extLst>
              <a:ext uri="{FF2B5EF4-FFF2-40B4-BE49-F238E27FC236}">
                <a16:creationId xmlns:a16="http://schemas.microsoft.com/office/drawing/2014/main" id="{67D39E16-8504-47E6-819E-E97B8513202E}"/>
              </a:ext>
            </a:extLst>
          </p:cNvPr>
          <p:cNvPicPr>
            <a:picLocks noChangeAspect="1"/>
          </p:cNvPicPr>
          <p:nvPr/>
        </p:nvPicPr>
        <p:blipFill>
          <a:blip r:embed="rId5"/>
          <a:stretch>
            <a:fillRect/>
          </a:stretch>
        </p:blipFill>
        <p:spPr>
          <a:xfrm>
            <a:off x="547687" y="2031095"/>
            <a:ext cx="2928525" cy="2709862"/>
          </a:xfrm>
          <a:prstGeom prst="rect">
            <a:avLst/>
          </a:prstGeom>
        </p:spPr>
      </p:pic>
    </p:spTree>
    <p:extLst>
      <p:ext uri="{BB962C8B-B14F-4D97-AF65-F5344CB8AC3E}">
        <p14:creationId xmlns:p14="http://schemas.microsoft.com/office/powerpoint/2010/main" val="133318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58880"/>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As soon as 2</a:t>
            </a:r>
            <a:r>
              <a:rPr lang="en-CA" sz="1800" baseline="30000" dirty="0"/>
              <a:t>nd</a:t>
            </a:r>
            <a:r>
              <a:rPr lang="en-CA" sz="1800" dirty="0"/>
              <a:t> generation NGS technologies were developed, </a:t>
            </a:r>
            <a:r>
              <a:rPr lang="en-CA" sz="1800" b="1" dirty="0">
                <a:solidFill>
                  <a:srgbClr val="C00000"/>
                </a:solidFill>
              </a:rPr>
              <a:t>RNA-seq</a:t>
            </a:r>
            <a:r>
              <a:rPr lang="en-CA" sz="1800" dirty="0"/>
              <a:t> was born</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14338" name="Picture 2">
            <a:extLst>
              <a:ext uri="{FF2B5EF4-FFF2-40B4-BE49-F238E27FC236}">
                <a16:creationId xmlns:a16="http://schemas.microsoft.com/office/drawing/2014/main" id="{BED1B3F0-E77C-4FE3-BD12-1D45735A8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825" y="1161367"/>
            <a:ext cx="3539203" cy="532730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A2BD5419-15D5-4182-900F-162EBDED4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060" y="1033970"/>
            <a:ext cx="3539203" cy="5582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1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58880"/>
            <a:ext cx="5671457"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As soon as 2</a:t>
            </a:r>
            <a:r>
              <a:rPr lang="en-CA" sz="1800" baseline="30000" dirty="0"/>
              <a:t>nd</a:t>
            </a:r>
            <a:r>
              <a:rPr lang="en-CA" sz="1800" dirty="0"/>
              <a:t> generation NGS technologies were developed, RNA-seq was born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What can we actually do with RNA-seq?</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14338" name="Picture 2">
            <a:extLst>
              <a:ext uri="{FF2B5EF4-FFF2-40B4-BE49-F238E27FC236}">
                <a16:creationId xmlns:a16="http://schemas.microsoft.com/office/drawing/2014/main" id="{BED1B3F0-E77C-4FE3-BD12-1D45735A8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649072"/>
            <a:ext cx="4071257" cy="612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132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58880"/>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Three common applications of RNA-seq, usually performed in the same experiment</a:t>
            </a:r>
          </a:p>
          <a:p>
            <a:pPr marL="342900" indent="-342900" algn="l">
              <a:buFontTx/>
              <a:buChar char="-"/>
            </a:pPr>
            <a:endParaRPr lang="en-CA" sz="1800" dirty="0"/>
          </a:p>
          <a:p>
            <a:pPr marL="342900" indent="-342900" algn="l">
              <a:buFontTx/>
              <a:buChar char="-"/>
            </a:pPr>
            <a:r>
              <a:rPr lang="en-CA" sz="1800" b="1" dirty="0"/>
              <a:t>1) Differential expression (DE) analysis</a:t>
            </a:r>
          </a:p>
          <a:p>
            <a:pPr marL="342900" indent="-342900" algn="l">
              <a:buFontTx/>
              <a:buChar char="-"/>
            </a:pPr>
            <a:r>
              <a:rPr lang="en-CA" sz="1800" dirty="0"/>
              <a:t>“Which genes contribute to drought tolerance”</a:t>
            </a:r>
          </a:p>
          <a:p>
            <a:pPr marL="342900" indent="-342900" algn="l">
              <a:buFontTx/>
              <a:buChar char="-"/>
            </a:pPr>
            <a:r>
              <a:rPr lang="en-CA" sz="1800" dirty="0"/>
              <a:t>“Which genes are upregulated in cancer tissues”</a:t>
            </a:r>
          </a:p>
          <a:p>
            <a:pPr marL="342900" indent="-342900" algn="l">
              <a:buFontTx/>
              <a:buChar char="-"/>
            </a:pPr>
            <a:r>
              <a:rPr lang="en-CA" sz="1800" dirty="0"/>
              <a:t>Comparing an </a:t>
            </a:r>
            <a:r>
              <a:rPr lang="en-CA" sz="1800" b="1" dirty="0"/>
              <a:t>experimental</a:t>
            </a:r>
            <a:r>
              <a:rPr lang="en-CA" sz="1800" dirty="0"/>
              <a:t> sample vs a </a:t>
            </a:r>
            <a:r>
              <a:rPr lang="en-CA" sz="1800" b="1" dirty="0"/>
              <a:t>control</a:t>
            </a:r>
          </a:p>
          <a:p>
            <a:pPr marL="342900" indent="-342900" algn="l">
              <a:buFontTx/>
              <a:buChar char="-"/>
            </a:pPr>
            <a:r>
              <a:rPr lang="en-CA" sz="1800" dirty="0"/>
              <a:t>Identify differentially expressed genes (DEGs)</a:t>
            </a:r>
          </a:p>
          <a:p>
            <a:pPr marL="342900" indent="-342900" algn="l">
              <a:buFontTx/>
              <a:buChar char="-"/>
            </a:pPr>
            <a:r>
              <a:rPr lang="en-CA" sz="1800" dirty="0"/>
              <a:t>Gene A -&gt; Upregulated, Gene B -&gt; Downregulated, Gene C -&gt; No change</a:t>
            </a:r>
          </a:p>
          <a:p>
            <a:pPr marL="342900" indent="-342900" algn="l">
              <a:buFontTx/>
              <a:buChar char="-"/>
            </a:pPr>
            <a:endParaRPr lang="en-CA" sz="1800" b="1" dirty="0"/>
          </a:p>
          <a:p>
            <a:pPr marL="342900" indent="-342900" algn="l">
              <a:buFontTx/>
              <a:buChar char="-"/>
            </a:pPr>
            <a:r>
              <a:rPr lang="en-CA" sz="1800" b="1" dirty="0"/>
              <a:t>2) Splicing analysis</a:t>
            </a:r>
          </a:p>
          <a:p>
            <a:pPr marL="342900" indent="-342900" algn="l">
              <a:buFontTx/>
              <a:buChar char="-"/>
            </a:pPr>
            <a:r>
              <a:rPr lang="en-CA" sz="1800" dirty="0"/>
              <a:t>“Which isoforms of a gene are expressed under salt stress”</a:t>
            </a:r>
          </a:p>
          <a:p>
            <a:pPr marL="342900" indent="-342900" algn="l">
              <a:buFontTx/>
              <a:buChar char="-"/>
            </a:pPr>
            <a:r>
              <a:rPr lang="en-CA" sz="1800" dirty="0"/>
              <a:t>Sashimi plots</a:t>
            </a:r>
          </a:p>
          <a:p>
            <a:pPr algn="l"/>
            <a:endParaRPr lang="en-CA" sz="1800" dirty="0"/>
          </a:p>
          <a:p>
            <a:pPr marL="342900" indent="-342900" algn="l">
              <a:buFontTx/>
              <a:buChar char="-"/>
            </a:pPr>
            <a:r>
              <a:rPr lang="en-CA" sz="1800" b="1" dirty="0"/>
              <a:t>3) Novel gene identification</a:t>
            </a:r>
          </a:p>
          <a:p>
            <a:pPr marL="342900" indent="-342900" algn="l">
              <a:buFontTx/>
              <a:buChar char="-"/>
            </a:pPr>
            <a:r>
              <a:rPr lang="en-CA" sz="1800" dirty="0"/>
              <a:t>Un-annotated transcripts? Could be a new gene!!!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5" name="Picture 4">
            <a:extLst>
              <a:ext uri="{FF2B5EF4-FFF2-40B4-BE49-F238E27FC236}">
                <a16:creationId xmlns:a16="http://schemas.microsoft.com/office/drawing/2014/main" id="{88EDF35F-C585-4042-9B4B-BB557C377290}"/>
              </a:ext>
            </a:extLst>
          </p:cNvPr>
          <p:cNvPicPr>
            <a:picLocks noChangeAspect="1"/>
          </p:cNvPicPr>
          <p:nvPr/>
        </p:nvPicPr>
        <p:blipFill>
          <a:blip r:embed="rId3"/>
          <a:stretch>
            <a:fillRect/>
          </a:stretch>
        </p:blipFill>
        <p:spPr>
          <a:xfrm>
            <a:off x="4965094" y="1495291"/>
            <a:ext cx="3479076" cy="1230615"/>
          </a:xfrm>
          <a:prstGeom prst="rect">
            <a:avLst/>
          </a:prstGeom>
        </p:spPr>
      </p:pic>
      <p:pic>
        <p:nvPicPr>
          <p:cNvPr id="9" name="Picture 8">
            <a:extLst>
              <a:ext uri="{FF2B5EF4-FFF2-40B4-BE49-F238E27FC236}">
                <a16:creationId xmlns:a16="http://schemas.microsoft.com/office/drawing/2014/main" id="{D2BEB738-DFB4-417F-9952-81DB3E14DDDD}"/>
              </a:ext>
            </a:extLst>
          </p:cNvPr>
          <p:cNvPicPr>
            <a:picLocks noChangeAspect="1"/>
          </p:cNvPicPr>
          <p:nvPr/>
        </p:nvPicPr>
        <p:blipFill>
          <a:blip r:embed="rId3"/>
          <a:stretch>
            <a:fillRect/>
          </a:stretch>
        </p:blipFill>
        <p:spPr>
          <a:xfrm>
            <a:off x="8444170" y="1620063"/>
            <a:ext cx="3479076" cy="1230615"/>
          </a:xfrm>
          <a:prstGeom prst="rect">
            <a:avLst/>
          </a:prstGeom>
        </p:spPr>
      </p:pic>
      <p:sp>
        <p:nvSpPr>
          <p:cNvPr id="6" name="TextBox 5">
            <a:extLst>
              <a:ext uri="{FF2B5EF4-FFF2-40B4-BE49-F238E27FC236}">
                <a16:creationId xmlns:a16="http://schemas.microsoft.com/office/drawing/2014/main" id="{CF21A024-9654-448D-A836-A72497AB19CB}"/>
              </a:ext>
            </a:extLst>
          </p:cNvPr>
          <p:cNvSpPr txBox="1"/>
          <p:nvPr/>
        </p:nvSpPr>
        <p:spPr>
          <a:xfrm>
            <a:off x="9680736" y="2825233"/>
            <a:ext cx="1451488" cy="369332"/>
          </a:xfrm>
          <a:prstGeom prst="rect">
            <a:avLst/>
          </a:prstGeom>
          <a:noFill/>
        </p:spPr>
        <p:txBody>
          <a:bodyPr wrap="none" rtlCol="0">
            <a:spAutoFit/>
          </a:bodyPr>
          <a:lstStyle/>
          <a:p>
            <a:r>
              <a:rPr lang="en-CA" b="1" dirty="0"/>
              <a:t>Experimental</a:t>
            </a:r>
          </a:p>
        </p:txBody>
      </p:sp>
      <p:sp>
        <p:nvSpPr>
          <p:cNvPr id="11" name="TextBox 10">
            <a:extLst>
              <a:ext uri="{FF2B5EF4-FFF2-40B4-BE49-F238E27FC236}">
                <a16:creationId xmlns:a16="http://schemas.microsoft.com/office/drawing/2014/main" id="{930C822B-C8AC-4DA0-826C-D993AF164040}"/>
              </a:ext>
            </a:extLst>
          </p:cNvPr>
          <p:cNvSpPr txBox="1"/>
          <p:nvPr/>
        </p:nvSpPr>
        <p:spPr>
          <a:xfrm>
            <a:off x="6544004" y="2677928"/>
            <a:ext cx="889859" cy="369332"/>
          </a:xfrm>
          <a:prstGeom prst="rect">
            <a:avLst/>
          </a:prstGeom>
          <a:noFill/>
        </p:spPr>
        <p:txBody>
          <a:bodyPr wrap="none" rtlCol="0">
            <a:spAutoFit/>
          </a:bodyPr>
          <a:lstStyle/>
          <a:p>
            <a:r>
              <a:rPr lang="en-CA" b="1" dirty="0"/>
              <a:t>Control</a:t>
            </a:r>
          </a:p>
        </p:txBody>
      </p:sp>
      <p:pic>
        <p:nvPicPr>
          <p:cNvPr id="12" name="Picture 11">
            <a:extLst>
              <a:ext uri="{FF2B5EF4-FFF2-40B4-BE49-F238E27FC236}">
                <a16:creationId xmlns:a16="http://schemas.microsoft.com/office/drawing/2014/main" id="{1AE90E4A-7D9C-4480-8271-B8221950C7B4}"/>
              </a:ext>
            </a:extLst>
          </p:cNvPr>
          <p:cNvPicPr>
            <a:picLocks noChangeAspect="1"/>
          </p:cNvPicPr>
          <p:nvPr/>
        </p:nvPicPr>
        <p:blipFill rotWithShape="1">
          <a:blip r:embed="rId3"/>
          <a:srcRect l="49232" t="42111" r="31120" b="39133"/>
          <a:stretch/>
        </p:blipFill>
        <p:spPr>
          <a:xfrm>
            <a:off x="6678227" y="1798496"/>
            <a:ext cx="683580" cy="230819"/>
          </a:xfrm>
          <a:prstGeom prst="rect">
            <a:avLst/>
          </a:prstGeom>
        </p:spPr>
      </p:pic>
      <p:pic>
        <p:nvPicPr>
          <p:cNvPr id="13" name="Picture 12">
            <a:extLst>
              <a:ext uri="{FF2B5EF4-FFF2-40B4-BE49-F238E27FC236}">
                <a16:creationId xmlns:a16="http://schemas.microsoft.com/office/drawing/2014/main" id="{E4ABD133-16A7-47AE-99E1-51C46C540ECD}"/>
              </a:ext>
            </a:extLst>
          </p:cNvPr>
          <p:cNvPicPr>
            <a:picLocks noChangeAspect="1"/>
          </p:cNvPicPr>
          <p:nvPr/>
        </p:nvPicPr>
        <p:blipFill rotWithShape="1">
          <a:blip r:embed="rId3"/>
          <a:srcRect l="49232" t="42111" r="31120" b="39133"/>
          <a:stretch/>
        </p:blipFill>
        <p:spPr>
          <a:xfrm>
            <a:off x="6673777" y="1620063"/>
            <a:ext cx="683580" cy="230819"/>
          </a:xfrm>
          <a:prstGeom prst="rect">
            <a:avLst/>
          </a:prstGeom>
        </p:spPr>
      </p:pic>
      <p:pic>
        <p:nvPicPr>
          <p:cNvPr id="14" name="Picture 13">
            <a:extLst>
              <a:ext uri="{FF2B5EF4-FFF2-40B4-BE49-F238E27FC236}">
                <a16:creationId xmlns:a16="http://schemas.microsoft.com/office/drawing/2014/main" id="{DC612533-B733-4740-89AF-8F22133290AF}"/>
              </a:ext>
            </a:extLst>
          </p:cNvPr>
          <p:cNvPicPr>
            <a:picLocks noChangeAspect="1"/>
          </p:cNvPicPr>
          <p:nvPr/>
        </p:nvPicPr>
        <p:blipFill rotWithShape="1">
          <a:blip r:embed="rId3"/>
          <a:srcRect l="23807" t="20449" r="55949" b="40594"/>
          <a:stretch/>
        </p:blipFill>
        <p:spPr>
          <a:xfrm>
            <a:off x="9264383" y="1401079"/>
            <a:ext cx="704295" cy="479395"/>
          </a:xfrm>
          <a:prstGeom prst="rect">
            <a:avLst/>
          </a:prstGeom>
        </p:spPr>
      </p:pic>
      <p:pic>
        <p:nvPicPr>
          <p:cNvPr id="1026" name="Picture 2">
            <a:extLst>
              <a:ext uri="{FF2B5EF4-FFF2-40B4-BE49-F238E27FC236}">
                <a16:creationId xmlns:a16="http://schemas.microsoft.com/office/drawing/2014/main" id="{138F9A8A-5BDE-468E-A5D0-26138F0B3C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120" b="14410"/>
          <a:stretch/>
        </p:blipFill>
        <p:spPr bwMode="auto">
          <a:xfrm>
            <a:off x="6673777" y="3898990"/>
            <a:ext cx="5401205" cy="23978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24A51A2-6B26-4489-BEBE-07B49447C147}"/>
              </a:ext>
            </a:extLst>
          </p:cNvPr>
          <p:cNvSpPr txBox="1"/>
          <p:nvPr/>
        </p:nvSpPr>
        <p:spPr>
          <a:xfrm rot="16200000">
            <a:off x="4732582" y="1590739"/>
            <a:ext cx="1281634" cy="646331"/>
          </a:xfrm>
          <a:prstGeom prst="rect">
            <a:avLst/>
          </a:prstGeom>
          <a:solidFill>
            <a:schemeClr val="bg1"/>
          </a:solidFill>
        </p:spPr>
        <p:txBody>
          <a:bodyPr wrap="none" rtlCol="0">
            <a:spAutoFit/>
          </a:bodyPr>
          <a:lstStyle/>
          <a:p>
            <a:pPr algn="ctr"/>
            <a:r>
              <a:rPr lang="en-CA" b="1" dirty="0"/>
              <a:t>Normalized</a:t>
            </a:r>
          </a:p>
          <a:p>
            <a:pPr algn="ctr"/>
            <a:r>
              <a:rPr lang="en-CA" b="1" dirty="0"/>
              <a:t>Reads</a:t>
            </a:r>
          </a:p>
        </p:txBody>
      </p:sp>
      <p:sp>
        <p:nvSpPr>
          <p:cNvPr id="15" name="TextBox 14">
            <a:extLst>
              <a:ext uri="{FF2B5EF4-FFF2-40B4-BE49-F238E27FC236}">
                <a16:creationId xmlns:a16="http://schemas.microsoft.com/office/drawing/2014/main" id="{BA630F41-8B47-4620-8382-41FB012C5A84}"/>
              </a:ext>
            </a:extLst>
          </p:cNvPr>
          <p:cNvSpPr txBox="1"/>
          <p:nvPr/>
        </p:nvSpPr>
        <p:spPr>
          <a:xfrm rot="16200000">
            <a:off x="8211659" y="1718730"/>
            <a:ext cx="1281634" cy="646331"/>
          </a:xfrm>
          <a:prstGeom prst="rect">
            <a:avLst/>
          </a:prstGeom>
          <a:solidFill>
            <a:schemeClr val="bg1"/>
          </a:solidFill>
        </p:spPr>
        <p:txBody>
          <a:bodyPr wrap="none" rtlCol="0">
            <a:spAutoFit/>
          </a:bodyPr>
          <a:lstStyle/>
          <a:p>
            <a:pPr algn="ctr"/>
            <a:r>
              <a:rPr lang="en-CA" b="1" dirty="0"/>
              <a:t>Normalized</a:t>
            </a:r>
          </a:p>
          <a:p>
            <a:pPr algn="ctr"/>
            <a:r>
              <a:rPr lang="en-CA" b="1" dirty="0"/>
              <a:t>Reads</a:t>
            </a:r>
          </a:p>
        </p:txBody>
      </p:sp>
    </p:spTree>
    <p:extLst>
      <p:ext uri="{BB962C8B-B14F-4D97-AF65-F5344CB8AC3E}">
        <p14:creationId xmlns:p14="http://schemas.microsoft.com/office/powerpoint/2010/main" val="1588821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NCBI BLAST</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dirty="0"/>
              <a:t>NCBI - National Center for Biotechnology Information</a:t>
            </a:r>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algn="l"/>
            <a:endParaRPr lang="en-CA" dirty="0"/>
          </a:p>
          <a:p>
            <a:pPr marL="342900" indent="-342900" algn="l">
              <a:buFontTx/>
              <a:buChar char="-"/>
            </a:pPr>
            <a:r>
              <a:rPr lang="en-CA" dirty="0"/>
              <a:t>Literally one of the most useful biological tools ever -&gt; BLAST</a:t>
            </a:r>
          </a:p>
          <a:p>
            <a:pPr marL="342900" indent="-342900" algn="l">
              <a:buFontTx/>
              <a:buChar char="-"/>
            </a:pPr>
            <a:endParaRPr lang="en-CA" dirty="0"/>
          </a:p>
          <a:p>
            <a:pPr marL="342900" indent="-342900" algn="l">
              <a:buFontTx/>
              <a:buChar char="-"/>
            </a:pPr>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6" name="Picture 5">
            <a:extLst>
              <a:ext uri="{FF2B5EF4-FFF2-40B4-BE49-F238E27FC236}">
                <a16:creationId xmlns:a16="http://schemas.microsoft.com/office/drawing/2014/main" id="{16AF23A6-C15E-4215-8918-1FB740DF5335}"/>
              </a:ext>
            </a:extLst>
          </p:cNvPr>
          <p:cNvPicPr>
            <a:picLocks noChangeAspect="1"/>
          </p:cNvPicPr>
          <p:nvPr/>
        </p:nvPicPr>
        <p:blipFill>
          <a:blip r:embed="rId3"/>
          <a:stretch>
            <a:fillRect/>
          </a:stretch>
        </p:blipFill>
        <p:spPr>
          <a:xfrm>
            <a:off x="302246" y="1446913"/>
            <a:ext cx="4277783" cy="1978838"/>
          </a:xfrm>
          <a:prstGeom prst="rect">
            <a:avLst/>
          </a:prstGeom>
        </p:spPr>
      </p:pic>
      <p:sp>
        <p:nvSpPr>
          <p:cNvPr id="8" name="Rectangle 7">
            <a:extLst>
              <a:ext uri="{FF2B5EF4-FFF2-40B4-BE49-F238E27FC236}">
                <a16:creationId xmlns:a16="http://schemas.microsoft.com/office/drawing/2014/main" id="{D416460D-F6D1-4128-A2BE-C50F5F1C944B}"/>
              </a:ext>
            </a:extLst>
          </p:cNvPr>
          <p:cNvSpPr/>
          <p:nvPr/>
        </p:nvSpPr>
        <p:spPr>
          <a:xfrm>
            <a:off x="3230778" y="4533924"/>
            <a:ext cx="6096000" cy="1754326"/>
          </a:xfrm>
          <a:prstGeom prst="rect">
            <a:avLst/>
          </a:prstGeom>
        </p:spPr>
        <p:txBody>
          <a:bodyPr>
            <a:spAutoFit/>
          </a:bodyPr>
          <a:lstStyle/>
          <a:p>
            <a:r>
              <a:rPr lang="en-CA" dirty="0"/>
              <a:t>“The Basic Local Alignment Search Tool (BLAST) finds </a:t>
            </a:r>
            <a:r>
              <a:rPr lang="en-CA" dirty="0">
                <a:highlight>
                  <a:srgbClr val="FFFF00"/>
                </a:highlight>
              </a:rPr>
              <a:t>regions of local similarity between sequences</a:t>
            </a:r>
            <a:r>
              <a:rPr lang="en-CA" dirty="0"/>
              <a:t>. The program </a:t>
            </a:r>
            <a:r>
              <a:rPr lang="en-CA" dirty="0">
                <a:highlight>
                  <a:srgbClr val="00FF00"/>
                </a:highlight>
              </a:rPr>
              <a:t>compares nucleotide or protein sequences to sequence databases </a:t>
            </a:r>
            <a:r>
              <a:rPr lang="en-CA" dirty="0"/>
              <a:t>and calculates the </a:t>
            </a:r>
            <a:r>
              <a:rPr lang="en-CA" dirty="0">
                <a:highlight>
                  <a:srgbClr val="00FFFF"/>
                </a:highlight>
              </a:rPr>
              <a:t>statistical significance of matches</a:t>
            </a:r>
            <a:r>
              <a:rPr lang="en-CA" dirty="0"/>
              <a:t>. </a:t>
            </a:r>
            <a:r>
              <a:rPr lang="en-CA" dirty="0">
                <a:highlight>
                  <a:srgbClr val="FF00FF"/>
                </a:highlight>
              </a:rPr>
              <a:t>BLAST can be used to infer functional and evolutionary relationships </a:t>
            </a:r>
            <a:r>
              <a:rPr lang="en-CA" dirty="0"/>
              <a:t>between sequences as well as help identify members of gene families.”</a:t>
            </a:r>
          </a:p>
        </p:txBody>
      </p:sp>
      <p:pic>
        <p:nvPicPr>
          <p:cNvPr id="10" name="Picture 9">
            <a:extLst>
              <a:ext uri="{FF2B5EF4-FFF2-40B4-BE49-F238E27FC236}">
                <a16:creationId xmlns:a16="http://schemas.microsoft.com/office/drawing/2014/main" id="{50419914-348F-4DA8-BFCC-75B4ADE44E5E}"/>
              </a:ext>
            </a:extLst>
          </p:cNvPr>
          <p:cNvPicPr>
            <a:picLocks noChangeAspect="1"/>
          </p:cNvPicPr>
          <p:nvPr/>
        </p:nvPicPr>
        <p:blipFill>
          <a:blip r:embed="rId4"/>
          <a:stretch>
            <a:fillRect/>
          </a:stretch>
        </p:blipFill>
        <p:spPr>
          <a:xfrm>
            <a:off x="4562274" y="1446913"/>
            <a:ext cx="4458540" cy="1982087"/>
          </a:xfrm>
          <a:prstGeom prst="rect">
            <a:avLst/>
          </a:prstGeom>
        </p:spPr>
      </p:pic>
      <p:pic>
        <p:nvPicPr>
          <p:cNvPr id="12" name="Picture 11">
            <a:extLst>
              <a:ext uri="{FF2B5EF4-FFF2-40B4-BE49-F238E27FC236}">
                <a16:creationId xmlns:a16="http://schemas.microsoft.com/office/drawing/2014/main" id="{97B4A0D0-2BDC-4BB5-AFF8-70943A860ACD}"/>
              </a:ext>
            </a:extLst>
          </p:cNvPr>
          <p:cNvPicPr>
            <a:picLocks noChangeAspect="1"/>
          </p:cNvPicPr>
          <p:nvPr/>
        </p:nvPicPr>
        <p:blipFill>
          <a:blip r:embed="rId5"/>
          <a:stretch>
            <a:fillRect/>
          </a:stretch>
        </p:blipFill>
        <p:spPr>
          <a:xfrm>
            <a:off x="9038570" y="1432818"/>
            <a:ext cx="2805747" cy="1339681"/>
          </a:xfrm>
          <a:prstGeom prst="rect">
            <a:avLst/>
          </a:prstGeom>
        </p:spPr>
      </p:pic>
    </p:spTree>
    <p:extLst>
      <p:ext uri="{BB962C8B-B14F-4D97-AF65-F5344CB8AC3E}">
        <p14:creationId xmlns:p14="http://schemas.microsoft.com/office/powerpoint/2010/main" val="4177920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 are the key steps in a good RNA-seq experiment?</a:t>
            </a:r>
          </a:p>
          <a:p>
            <a:pPr marL="342900" indent="-342900" algn="l">
              <a:buFontTx/>
              <a:buChar char="-"/>
            </a:pPr>
            <a:r>
              <a:rPr lang="en-CA" sz="1800" dirty="0"/>
              <a:t>Starts before you even hit the bench -&gt; Experimental design</a:t>
            </a:r>
          </a:p>
          <a:p>
            <a:pPr marL="342900" indent="-342900" algn="l">
              <a:buFontTx/>
              <a:buChar char="-"/>
            </a:pPr>
            <a:r>
              <a:rPr lang="en-CA" sz="1800" b="1" u="sng" dirty="0"/>
              <a:t>Replicates</a:t>
            </a:r>
            <a:r>
              <a:rPr lang="en-CA" sz="1800" dirty="0"/>
              <a:t> -&gt; Technical and biological</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algn="l"/>
            <a:endParaRPr lang="en-CA" sz="1800" dirty="0"/>
          </a:p>
          <a:p>
            <a:pPr marL="342900" indent="-342900" algn="l">
              <a:buFontTx/>
              <a:buChar char="-"/>
            </a:pPr>
            <a:r>
              <a:rPr lang="en-CA" sz="1800" dirty="0"/>
              <a:t>Technical -&gt; Correcting for variation in sample prep, machine, operator error</a:t>
            </a:r>
          </a:p>
          <a:p>
            <a:pPr marL="342900" indent="-342900" algn="l">
              <a:buFontTx/>
              <a:buChar char="-"/>
            </a:pPr>
            <a:r>
              <a:rPr lang="en-CA" sz="1800" dirty="0"/>
              <a:t>Biological -&gt; Correcting for variation between cells/tissues/individuals</a:t>
            </a:r>
          </a:p>
          <a:p>
            <a:pPr marL="342900" indent="-342900" algn="l">
              <a:buFontTx/>
              <a:buChar char="-"/>
            </a:pPr>
            <a:r>
              <a:rPr lang="en-CA" sz="1800" dirty="0"/>
              <a:t>More biological replicates -&gt; More power to detect DE genes</a:t>
            </a:r>
          </a:p>
          <a:p>
            <a:pPr marL="342900" indent="-342900" algn="l">
              <a:buFontTx/>
              <a:buChar char="-"/>
            </a:pPr>
            <a:r>
              <a:rPr lang="en-CA" sz="1800" dirty="0"/>
              <a:t>Careful with confounding variables -&gt; Sex of mice, age of plants…keep it consistent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pic>
        <p:nvPicPr>
          <p:cNvPr id="1030" name="Picture 6">
            <a:extLst>
              <a:ext uri="{FF2B5EF4-FFF2-40B4-BE49-F238E27FC236}">
                <a16:creationId xmlns:a16="http://schemas.microsoft.com/office/drawing/2014/main" id="{A060F337-8994-4AB3-A1D8-8FB4E0033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 y="2342847"/>
            <a:ext cx="4140250" cy="19539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165D1C5-AE5A-4210-922D-0F2ED48AA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2149" y="2227437"/>
            <a:ext cx="2806445" cy="21847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959DD20-A2AF-4D74-BDF8-42EBD315E1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1311" y="1397099"/>
            <a:ext cx="4035041" cy="13162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9C586CB6-FD90-47C5-A045-7F737B7007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6702" y="3198180"/>
            <a:ext cx="4029650" cy="1316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9AB6E4-0524-4355-ABBC-BA2F850D254A}"/>
              </a:ext>
            </a:extLst>
          </p:cNvPr>
          <p:cNvSpPr txBox="1"/>
          <p:nvPr/>
        </p:nvSpPr>
        <p:spPr>
          <a:xfrm>
            <a:off x="9260280" y="2901218"/>
            <a:ext cx="417102" cy="369332"/>
          </a:xfrm>
          <a:prstGeom prst="rect">
            <a:avLst/>
          </a:prstGeom>
          <a:noFill/>
        </p:spPr>
        <p:txBody>
          <a:bodyPr wrap="none" rtlCol="0">
            <a:spAutoFit/>
          </a:bodyPr>
          <a:lstStyle/>
          <a:p>
            <a:r>
              <a:rPr lang="en-CA" dirty="0"/>
              <a:t>Or</a:t>
            </a:r>
          </a:p>
        </p:txBody>
      </p:sp>
    </p:spTree>
    <p:extLst>
      <p:ext uri="{BB962C8B-B14F-4D97-AF65-F5344CB8AC3E}">
        <p14:creationId xmlns:p14="http://schemas.microsoft.com/office/powerpoint/2010/main" val="20152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The Transcriptome</a:t>
            </a: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b="1" u="sng" dirty="0"/>
              <a:t>Read depth </a:t>
            </a:r>
            <a:r>
              <a:rPr lang="en-CA" sz="1800" dirty="0"/>
              <a:t>-&gt; How many times a nucleotide in the transcriptome/genome has been sequenced</a:t>
            </a:r>
          </a:p>
          <a:p>
            <a:pPr marL="342900" indent="-342900" algn="l">
              <a:buFontTx/>
              <a:buChar char="-"/>
            </a:pPr>
            <a:r>
              <a:rPr lang="en-CA" sz="1800" dirty="0"/>
              <a:t>                     -&gt; How many unique reads align to a given nucleotide</a:t>
            </a:r>
          </a:p>
          <a:p>
            <a:pPr algn="l"/>
            <a:r>
              <a:rPr lang="en-CA" sz="1800" dirty="0"/>
              <a:t>-  Sequencing reactions are done in lanes, finite limit to reads/lane (depending on technology)</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How much read depth do you need?</a:t>
            </a:r>
          </a:p>
          <a:p>
            <a:pPr marL="342900" indent="-342900" algn="l">
              <a:buFontTx/>
              <a:buChar char="-"/>
            </a:pPr>
            <a:r>
              <a:rPr lang="en-CA" sz="1800" dirty="0"/>
              <a:t>DE analysis of highly expressed genes? Don’t need that much, 5-25 million reads</a:t>
            </a:r>
          </a:p>
          <a:p>
            <a:pPr marL="342900" indent="-342900" algn="l">
              <a:buFontTx/>
              <a:buChar char="-"/>
            </a:pPr>
            <a:r>
              <a:rPr lang="en-CA" sz="1800" dirty="0"/>
              <a:t>Low abundance genes? Alternative splicing? 30-60 million</a:t>
            </a:r>
          </a:p>
          <a:p>
            <a:pPr marL="342900" indent="-342900" algn="l">
              <a:buFontTx/>
              <a:buChar char="-"/>
            </a:pPr>
            <a:r>
              <a:rPr lang="en-CA" sz="1800" dirty="0"/>
              <a:t>De novo transcriptome assembly? 100-200 million reads</a:t>
            </a:r>
          </a:p>
          <a:p>
            <a:pPr marL="342900" indent="-342900" algn="l">
              <a:buFontTx/>
              <a:buChar char="-"/>
            </a:pPr>
            <a:r>
              <a:rPr lang="en-CA" sz="1800" dirty="0"/>
              <a:t>Diminishing returns with more depth -&gt; Better to have more biological replicates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15" name="Picture 14" descr="A picture containing text&#10;&#10;Description automatically generated">
            <a:extLst>
              <a:ext uri="{FF2B5EF4-FFF2-40B4-BE49-F238E27FC236}">
                <a16:creationId xmlns:a16="http://schemas.microsoft.com/office/drawing/2014/main" id="{47809EB4-24A0-4532-A443-4E469EFAF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33" y="2313381"/>
            <a:ext cx="6236397" cy="1548406"/>
          </a:xfrm>
          <a:prstGeom prst="rect">
            <a:avLst/>
          </a:prstGeom>
        </p:spPr>
      </p:pic>
      <p:pic>
        <p:nvPicPr>
          <p:cNvPr id="16" name="Picture 15">
            <a:extLst>
              <a:ext uri="{FF2B5EF4-FFF2-40B4-BE49-F238E27FC236}">
                <a16:creationId xmlns:a16="http://schemas.microsoft.com/office/drawing/2014/main" id="{A0BA2004-3AB0-4AF5-9F10-1C06290B0D43}"/>
              </a:ext>
            </a:extLst>
          </p:cNvPr>
          <p:cNvPicPr>
            <a:picLocks noChangeAspect="1"/>
          </p:cNvPicPr>
          <p:nvPr/>
        </p:nvPicPr>
        <p:blipFill>
          <a:blip r:embed="rId4"/>
          <a:stretch>
            <a:fillRect/>
          </a:stretch>
        </p:blipFill>
        <p:spPr>
          <a:xfrm>
            <a:off x="7089773" y="1935127"/>
            <a:ext cx="4626694" cy="2304914"/>
          </a:xfrm>
          <a:prstGeom prst="rect">
            <a:avLst/>
          </a:prstGeom>
        </p:spPr>
      </p:pic>
    </p:spTree>
    <p:extLst>
      <p:ext uri="{BB962C8B-B14F-4D97-AF65-F5344CB8AC3E}">
        <p14:creationId xmlns:p14="http://schemas.microsoft.com/office/powerpoint/2010/main" val="2793950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b="1" u="sng" dirty="0"/>
              <a:t>Read length</a:t>
            </a:r>
            <a:r>
              <a:rPr lang="en-CA" sz="1800" b="1" dirty="0"/>
              <a:t> -&gt; </a:t>
            </a:r>
            <a:r>
              <a:rPr lang="en-CA" sz="1800" dirty="0"/>
              <a:t>Very goal dependent</a:t>
            </a:r>
          </a:p>
          <a:p>
            <a:pPr marL="342900" indent="-342900" algn="l">
              <a:buFontTx/>
              <a:buChar char="-"/>
            </a:pPr>
            <a:r>
              <a:rPr lang="en-CA" sz="1800" dirty="0"/>
              <a:t>Micro RNAS (20-30bp) – 1x50bp reads, one read will cover an entire micro RNA and then some</a:t>
            </a:r>
          </a:p>
          <a:p>
            <a:pPr marL="342900" indent="-342900" algn="l">
              <a:buFontTx/>
              <a:buChar char="-"/>
            </a:pPr>
            <a:r>
              <a:rPr lang="en-CA" sz="1800" dirty="0"/>
              <a:t>Counting transcripts (DE) – 1x50 to 1x75, you don’t want a ton of reads mapping into introns</a:t>
            </a:r>
          </a:p>
          <a:p>
            <a:pPr marL="342900" indent="-342900" algn="l">
              <a:buFontTx/>
              <a:buChar char="-"/>
            </a:pPr>
            <a:r>
              <a:rPr lang="en-CA" sz="1800" dirty="0"/>
              <a:t>Alternative splicing – 2x150, 2x300, you want information about splice sites</a:t>
            </a:r>
          </a:p>
          <a:p>
            <a:pPr marL="342900" indent="-342900" algn="l">
              <a:buFontTx/>
              <a:buChar char="-"/>
            </a:pPr>
            <a:endParaRPr lang="en-CA" sz="1800" dirty="0"/>
          </a:p>
          <a:p>
            <a:pPr marL="342900" indent="-342900" algn="l">
              <a:buFontTx/>
              <a:buChar char="-"/>
            </a:pPr>
            <a:r>
              <a:rPr lang="en-CA" sz="1800" b="1" u="sng" dirty="0"/>
              <a:t>Stranded or </a:t>
            </a:r>
            <a:r>
              <a:rPr lang="en-CA" sz="1800" b="1" u="sng" dirty="0" err="1"/>
              <a:t>unstranded</a:t>
            </a:r>
            <a:r>
              <a:rPr lang="en-CA" sz="1800" b="1" u="sng" dirty="0"/>
              <a:t>?</a:t>
            </a:r>
          </a:p>
          <a:p>
            <a:pPr marL="342900" indent="-342900" algn="l">
              <a:buFontTx/>
              <a:buChar char="-"/>
            </a:pPr>
            <a:endParaRPr lang="en-CA" sz="1800" b="1" u="sng" dirty="0"/>
          </a:p>
          <a:p>
            <a:pPr marL="342900" indent="-342900" algn="l">
              <a:buFontTx/>
              <a:buChar char="-"/>
            </a:pPr>
            <a:endParaRPr lang="en-CA" sz="1800" b="1" u="sng" dirty="0"/>
          </a:p>
          <a:p>
            <a:pPr marL="342900" indent="-342900" algn="l">
              <a:buFontTx/>
              <a:buChar char="-"/>
            </a:pPr>
            <a:endParaRPr lang="en-CA" sz="1800" b="1" u="sng" dirty="0"/>
          </a:p>
          <a:p>
            <a:pPr marL="342900" indent="-342900" algn="l">
              <a:buFontTx/>
              <a:buChar char="-"/>
            </a:pPr>
            <a:endParaRPr lang="en-CA" sz="1800" b="1" u="sng" dirty="0"/>
          </a:p>
          <a:p>
            <a:pPr marL="342900" indent="-342900" algn="l">
              <a:buFontTx/>
              <a:buChar char="-"/>
            </a:pPr>
            <a:endParaRPr lang="en-CA" sz="1800" b="1" u="sng" dirty="0"/>
          </a:p>
          <a:p>
            <a:pPr marL="342900" indent="-342900" algn="l">
              <a:buFontTx/>
              <a:buChar char="-"/>
            </a:pPr>
            <a:endParaRPr lang="en-CA" sz="1800" b="1" u="sng" dirty="0"/>
          </a:p>
          <a:p>
            <a:pPr marL="342900" indent="-342900" algn="l">
              <a:buFontTx/>
              <a:buChar char="-"/>
            </a:pPr>
            <a:endParaRPr lang="en-CA" sz="1800" b="1" u="sng" dirty="0"/>
          </a:p>
          <a:p>
            <a:pPr marL="342900" indent="-342900" algn="l">
              <a:buFontTx/>
              <a:buChar char="-"/>
            </a:pPr>
            <a:endParaRPr lang="en-CA" sz="1800" b="1" u="sng" dirty="0"/>
          </a:p>
          <a:p>
            <a:pPr marL="342900" indent="-342900" algn="l">
              <a:buFontTx/>
              <a:buChar char="-"/>
            </a:pPr>
            <a:endParaRPr lang="en-CA" sz="1800" b="1" u="sng" dirty="0"/>
          </a:p>
          <a:p>
            <a:pPr marL="342900" indent="-342900" algn="l">
              <a:buFontTx/>
              <a:buChar char="-"/>
            </a:pPr>
            <a:r>
              <a:rPr lang="en-CA" sz="1800" dirty="0"/>
              <a:t>Quantify genes with overlapping loci on different strands</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pic>
        <p:nvPicPr>
          <p:cNvPr id="4098" name="Picture 2">
            <a:extLst>
              <a:ext uri="{FF2B5EF4-FFF2-40B4-BE49-F238E27FC236}">
                <a16:creationId xmlns:a16="http://schemas.microsoft.com/office/drawing/2014/main" id="{FD247B87-5B22-45E0-A4D5-981C686E0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495" y="2875277"/>
            <a:ext cx="5223005" cy="324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408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You design your experiment and perform the sequencing, left with a pile of reads, now what?</a:t>
            </a:r>
          </a:p>
          <a:p>
            <a:pPr marL="342900" indent="-342900" algn="l">
              <a:buFontTx/>
              <a:buChar char="-"/>
            </a:pPr>
            <a:r>
              <a:rPr lang="en-CA" sz="1800" dirty="0"/>
              <a:t>Mapping your reads!</a:t>
            </a:r>
          </a:p>
          <a:p>
            <a:pPr marL="342900" indent="-342900" algn="l">
              <a:buFontTx/>
              <a:buChar char="-"/>
            </a:pPr>
            <a:r>
              <a:rPr lang="en-CA" sz="1800" dirty="0"/>
              <a:t>Genome guided mapping</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Most transcripts will be in mRNA form during RNA-seq, how to map reads that cross two exons?</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5122" name="Picture 2" descr="The TopHat pipeline. RNA-Seq reads are mapped against the whole reference genome, and those reads that do not map are set aside. An initial consensus of mapped regions is computed by Maq. Sequences flanking potential donor/acceptor splice sites within neighboring regions are joined to form potential splice junctions. The IUM reads are indexed and aligned to these splice junction sequences.">
            <a:extLst>
              <a:ext uri="{FF2B5EF4-FFF2-40B4-BE49-F238E27FC236}">
                <a16:creationId xmlns:a16="http://schemas.microsoft.com/office/drawing/2014/main" id="{BFA9520F-55EB-4BF2-BEB9-F887C2F96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330" y="1200095"/>
            <a:ext cx="3352800" cy="434574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he seed and extend alignment used to match reads to possible splice sites. For each possible splice site, a seed is formed by combining a small amount of sequence upstream of the donor and downstream of the acceptor. This seed, shown in dark gray, is used to query the index of reads that were not initially mapped by Bowtie. Any read containing the seed is checked for a complete alignment to the exons on either side of the possible splice. In the light gray portion of the alignment, TopHat allows a user-specified number of mismatches. Because reads typically contain low-quality base calls on their 3′ ends, TopHat only examines the first 28 bp on the 5′ end of each read by default.">
            <a:extLst>
              <a:ext uri="{FF2B5EF4-FFF2-40B4-BE49-F238E27FC236}">
                <a16:creationId xmlns:a16="http://schemas.microsoft.com/office/drawing/2014/main" id="{910EF28A-08AE-44E0-A071-5D6A15687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0864" y="2197107"/>
            <a:ext cx="3966465" cy="2463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6461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No reference genome?</a:t>
            </a:r>
          </a:p>
          <a:p>
            <a:pPr marL="342900" indent="-342900" algn="l">
              <a:buFontTx/>
              <a:buChar char="-"/>
            </a:pPr>
            <a:r>
              <a:rPr lang="en-CA" sz="1800" i="1" dirty="0"/>
              <a:t>De novo</a:t>
            </a:r>
            <a:r>
              <a:rPr lang="en-CA" sz="1800" dirty="0"/>
              <a:t> transcriptome assembly -&gt; Construct RNA contigs -&gt; </a:t>
            </a:r>
            <a:r>
              <a:rPr lang="en-CA" sz="1800" dirty="0">
                <a:solidFill>
                  <a:srgbClr val="C00000"/>
                </a:solidFill>
              </a:rPr>
              <a:t>Uses De </a:t>
            </a:r>
            <a:r>
              <a:rPr lang="en-CA" sz="1800" dirty="0" err="1">
                <a:solidFill>
                  <a:srgbClr val="C00000"/>
                </a:solidFill>
              </a:rPr>
              <a:t>Brujin</a:t>
            </a:r>
            <a:r>
              <a:rPr lang="en-CA" sz="1800" dirty="0">
                <a:solidFill>
                  <a:srgbClr val="C00000"/>
                </a:solidFill>
              </a:rPr>
              <a:t> graphs!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Much more difficult to get splicing information from a </a:t>
            </a:r>
            <a:r>
              <a:rPr lang="en-CA" sz="1800" i="1" dirty="0"/>
              <a:t>de novo </a:t>
            </a:r>
            <a:r>
              <a:rPr lang="en-CA" sz="1800" dirty="0"/>
              <a:t>transcriptome assembly</a:t>
            </a:r>
          </a:p>
          <a:p>
            <a:pPr marL="342900" indent="-342900" algn="l">
              <a:buFontTx/>
              <a:buChar char="-"/>
            </a:pPr>
            <a:r>
              <a:rPr lang="en-CA" sz="1800" dirty="0"/>
              <a:t>Reads aligned back to assembled transcripts for counting</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pic>
        <p:nvPicPr>
          <p:cNvPr id="6146" name="Picture 2" descr="transcriptome analysis">
            <a:extLst>
              <a:ext uri="{FF2B5EF4-FFF2-40B4-BE49-F238E27FC236}">
                <a16:creationId xmlns:a16="http://schemas.microsoft.com/office/drawing/2014/main" id="{9119E6AD-C5CB-4FD8-BA1E-5C3C6FD1B4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751" r="37901" b="30000"/>
          <a:stretch/>
        </p:blipFill>
        <p:spPr bwMode="auto">
          <a:xfrm>
            <a:off x="2400300" y="1715026"/>
            <a:ext cx="1847850" cy="39970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Overview of the RNA-Seq data sets used (orange: eukaryote; light orange: simulated human Chr1; green: plant; pink: fungi; yellow: bacterium) and assembly tools evaluated. Each data set was quality controlled with FastQC [34] and preprocessed with Prinseq [35] before assembly. Overall, &gt;200 single k-mer assemblies were calculated. For details about the data sets and assembly tools see Electronic Supplement Tables S1 and S2, respectively. We selected a combination of 20 biological-based and reference-free metrics from the different evaluation tools to assess the quality of each assembly (Table 4 in Methods). The CPU/RAM consumption and the usability of each assembler were not included in the calculated metric scores. Details can be found in the Methods. bp: base pairs; EBOV: Ebola virus; MK: the assembler's built-in multiple–k-mer approach was applied; pe: paired-end reads; se: single-end reads. SPAdes-rna uses 2 k-mers (2K) per default.">
            <a:extLst>
              <a:ext uri="{FF2B5EF4-FFF2-40B4-BE49-F238E27FC236}">
                <a16:creationId xmlns:a16="http://schemas.microsoft.com/office/drawing/2014/main" id="{9D186183-CEE1-4F1F-9D29-C7205C551D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23" t="52500" r="12497" b="22639"/>
          <a:stretch/>
        </p:blipFill>
        <p:spPr bwMode="auto">
          <a:xfrm>
            <a:off x="4910138" y="2839830"/>
            <a:ext cx="6067427" cy="1417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943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Mapped our reads back to our genome or our </a:t>
            </a:r>
            <a:r>
              <a:rPr lang="en-CA" sz="1800" i="1" dirty="0"/>
              <a:t>de novo </a:t>
            </a:r>
            <a:r>
              <a:rPr lang="en-CA" sz="1800" dirty="0"/>
              <a:t>assembled transcripts, can we answer some biological questions???</a:t>
            </a:r>
          </a:p>
          <a:p>
            <a:pPr marL="342900" indent="-342900" algn="l">
              <a:buFontTx/>
              <a:buChar char="-"/>
            </a:pPr>
            <a:r>
              <a:rPr lang="en-CA" sz="1800" dirty="0"/>
              <a:t>Not yet! We need to normalize our data! Several factors can throw off comparison of counts between and within samples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What are some ways researchers have developed to account for this?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7170" name="Picture 2">
            <a:extLst>
              <a:ext uri="{FF2B5EF4-FFF2-40B4-BE49-F238E27FC236}">
                <a16:creationId xmlns:a16="http://schemas.microsoft.com/office/drawing/2014/main" id="{8A4132C9-6B72-4ECF-83B7-A499E6E09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07" y="2544530"/>
            <a:ext cx="3912741" cy="2065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5EF2D7E-9271-4F17-894C-BECE82350125}"/>
              </a:ext>
            </a:extLst>
          </p:cNvPr>
          <p:cNvSpPr txBox="1"/>
          <p:nvPr/>
        </p:nvSpPr>
        <p:spPr>
          <a:xfrm>
            <a:off x="1293768" y="1878742"/>
            <a:ext cx="1919821" cy="369332"/>
          </a:xfrm>
          <a:prstGeom prst="rect">
            <a:avLst/>
          </a:prstGeom>
          <a:noFill/>
        </p:spPr>
        <p:txBody>
          <a:bodyPr wrap="none" rtlCol="0">
            <a:spAutoFit/>
          </a:bodyPr>
          <a:lstStyle/>
          <a:p>
            <a:r>
              <a:rPr lang="en-CA" b="1" u="sng" dirty="0"/>
              <a:t>Sequencing Depth</a:t>
            </a:r>
          </a:p>
        </p:txBody>
      </p:sp>
      <p:pic>
        <p:nvPicPr>
          <p:cNvPr id="7172" name="Picture 4">
            <a:extLst>
              <a:ext uri="{FF2B5EF4-FFF2-40B4-BE49-F238E27FC236}">
                <a16:creationId xmlns:a16="http://schemas.microsoft.com/office/drawing/2014/main" id="{66BE6EC9-AA1A-492F-8727-44DE4C7C4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864" y="2549914"/>
            <a:ext cx="2546271" cy="19744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27ACFB8-AE2A-48DC-B954-95A165C566E0}"/>
              </a:ext>
            </a:extLst>
          </p:cNvPr>
          <p:cNvSpPr txBox="1"/>
          <p:nvPr/>
        </p:nvSpPr>
        <p:spPr>
          <a:xfrm>
            <a:off x="5343389" y="1878742"/>
            <a:ext cx="1386855" cy="369332"/>
          </a:xfrm>
          <a:prstGeom prst="rect">
            <a:avLst/>
          </a:prstGeom>
          <a:noFill/>
        </p:spPr>
        <p:txBody>
          <a:bodyPr wrap="none" rtlCol="0">
            <a:spAutoFit/>
          </a:bodyPr>
          <a:lstStyle/>
          <a:p>
            <a:r>
              <a:rPr lang="en-CA" b="1" u="sng" dirty="0"/>
              <a:t>Gene Length</a:t>
            </a:r>
          </a:p>
        </p:txBody>
      </p:sp>
      <p:pic>
        <p:nvPicPr>
          <p:cNvPr id="7174" name="Picture 6">
            <a:extLst>
              <a:ext uri="{FF2B5EF4-FFF2-40B4-BE49-F238E27FC236}">
                <a16:creationId xmlns:a16="http://schemas.microsoft.com/office/drawing/2014/main" id="{BD89825E-D041-441E-9FB8-7B204BD2B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9624" y="2516541"/>
            <a:ext cx="2823809" cy="28568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0579B42-9C5E-4015-A3E4-38B810470016}"/>
              </a:ext>
            </a:extLst>
          </p:cNvPr>
          <p:cNvSpPr txBox="1"/>
          <p:nvPr/>
        </p:nvSpPr>
        <p:spPr>
          <a:xfrm>
            <a:off x="8496818" y="1878742"/>
            <a:ext cx="1869423" cy="369332"/>
          </a:xfrm>
          <a:prstGeom prst="rect">
            <a:avLst/>
          </a:prstGeom>
          <a:noFill/>
        </p:spPr>
        <p:txBody>
          <a:bodyPr wrap="none" rtlCol="0">
            <a:spAutoFit/>
          </a:bodyPr>
          <a:lstStyle/>
          <a:p>
            <a:r>
              <a:rPr lang="en-CA" b="1" u="sng" dirty="0"/>
              <a:t>RNA Composition</a:t>
            </a:r>
          </a:p>
        </p:txBody>
      </p:sp>
    </p:spTree>
    <p:extLst>
      <p:ext uri="{BB962C8B-B14F-4D97-AF65-F5344CB8AC3E}">
        <p14:creationId xmlns:p14="http://schemas.microsoft.com/office/powerpoint/2010/main" val="2499519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Different mathematical transformations!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Easy to misuse RPKM/FPKM/TPM, not for comparing between samples of different groups</a:t>
            </a:r>
          </a:p>
          <a:p>
            <a:pPr marL="342900" indent="-342900" algn="l">
              <a:buFontTx/>
              <a:buChar char="-"/>
            </a:pPr>
            <a:r>
              <a:rPr lang="en-CA" sz="1800" dirty="0"/>
              <a:t>You’ll be using DESeq2 for Assignment 2</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9</a:t>
            </a:r>
          </a:p>
        </p:txBody>
      </p:sp>
      <p:graphicFrame>
        <p:nvGraphicFramePr>
          <p:cNvPr id="8" name="Table 7">
            <a:extLst>
              <a:ext uri="{FF2B5EF4-FFF2-40B4-BE49-F238E27FC236}">
                <a16:creationId xmlns:a16="http://schemas.microsoft.com/office/drawing/2014/main" id="{505A199C-C95D-4B43-B6F8-588A1B4E9F1C}"/>
              </a:ext>
            </a:extLst>
          </p:cNvPr>
          <p:cNvGraphicFramePr>
            <a:graphicFrameLocks noGrp="1"/>
          </p:cNvGraphicFramePr>
          <p:nvPr/>
        </p:nvGraphicFramePr>
        <p:xfrm>
          <a:off x="2009772" y="1163123"/>
          <a:ext cx="8172452" cy="4360303"/>
        </p:xfrm>
        <a:graphic>
          <a:graphicData uri="http://schemas.openxmlformats.org/drawingml/2006/table">
            <a:tbl>
              <a:tblPr/>
              <a:tblGrid>
                <a:gridCol w="2043113">
                  <a:extLst>
                    <a:ext uri="{9D8B030D-6E8A-4147-A177-3AD203B41FA5}">
                      <a16:colId xmlns:a16="http://schemas.microsoft.com/office/drawing/2014/main" val="2130632565"/>
                    </a:ext>
                  </a:extLst>
                </a:gridCol>
                <a:gridCol w="2043113">
                  <a:extLst>
                    <a:ext uri="{9D8B030D-6E8A-4147-A177-3AD203B41FA5}">
                      <a16:colId xmlns:a16="http://schemas.microsoft.com/office/drawing/2014/main" val="1460290895"/>
                    </a:ext>
                  </a:extLst>
                </a:gridCol>
                <a:gridCol w="2043113">
                  <a:extLst>
                    <a:ext uri="{9D8B030D-6E8A-4147-A177-3AD203B41FA5}">
                      <a16:colId xmlns:a16="http://schemas.microsoft.com/office/drawing/2014/main" val="1419234231"/>
                    </a:ext>
                  </a:extLst>
                </a:gridCol>
                <a:gridCol w="2043113">
                  <a:extLst>
                    <a:ext uri="{9D8B030D-6E8A-4147-A177-3AD203B41FA5}">
                      <a16:colId xmlns:a16="http://schemas.microsoft.com/office/drawing/2014/main" val="2919362582"/>
                    </a:ext>
                  </a:extLst>
                </a:gridCol>
              </a:tblGrid>
              <a:tr h="256603">
                <a:tc>
                  <a:txBody>
                    <a:bodyPr/>
                    <a:lstStyle/>
                    <a:p>
                      <a:r>
                        <a:rPr lang="en-CA" sz="900" b="1">
                          <a:effectLst/>
                        </a:rPr>
                        <a:t>Normalization method</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900" b="1">
                          <a:effectLst/>
                        </a:rPr>
                        <a:t>Description</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900" b="1">
                          <a:effectLst/>
                        </a:rPr>
                        <a:t>Accounted factors</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900" b="1">
                          <a:effectLst/>
                        </a:rPr>
                        <a:t>Recommendations for use</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2533741"/>
                  </a:ext>
                </a:extLst>
              </a:tr>
              <a:tr h="884418">
                <a:tc>
                  <a:txBody>
                    <a:bodyPr/>
                    <a:lstStyle/>
                    <a:p>
                      <a:r>
                        <a:rPr lang="en-CA" sz="900" b="1">
                          <a:effectLst/>
                        </a:rPr>
                        <a:t>CPM</a:t>
                      </a:r>
                      <a:r>
                        <a:rPr lang="en-CA" sz="900">
                          <a:effectLst/>
                        </a:rPr>
                        <a:t> (counts per million)</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counts scaled by total number of reads</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900">
                          <a:effectLst/>
                        </a:rPr>
                        <a:t>sequencing depth</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gene count comparisons between replicates of the same samplegroup; </a:t>
                      </a:r>
                      <a:r>
                        <a:rPr lang="en-US" sz="900" b="1">
                          <a:effectLst/>
                        </a:rPr>
                        <a:t>NOT for within sample comparisons or DE analysis</a:t>
                      </a:r>
                      <a:endParaRPr lang="en-US" sz="900">
                        <a:effectLst/>
                      </a:endParaRP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8056739"/>
                  </a:ext>
                </a:extLst>
              </a:tr>
              <a:tr h="778288">
                <a:tc>
                  <a:txBody>
                    <a:bodyPr/>
                    <a:lstStyle/>
                    <a:p>
                      <a:r>
                        <a:rPr lang="en-CA" sz="900" b="1">
                          <a:effectLst/>
                        </a:rPr>
                        <a:t>TPM</a:t>
                      </a:r>
                      <a:r>
                        <a:rPr lang="en-CA" sz="900">
                          <a:effectLst/>
                        </a:rPr>
                        <a:t> (transcripts per kilobase million)</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counts per length of transcript (kb) per million reads mapped</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sequencing depth and gene length</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gene count comparisons within a sample or between samples of the same sample group; </a:t>
                      </a:r>
                      <a:r>
                        <a:rPr lang="en-US" sz="900" b="1">
                          <a:effectLst/>
                        </a:rPr>
                        <a:t>NOT for DE analysis</a:t>
                      </a:r>
                      <a:endParaRPr lang="en-US" sz="900">
                        <a:effectLst/>
                      </a:endParaRP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2642532"/>
                  </a:ext>
                </a:extLst>
              </a:tr>
              <a:tr h="884418">
                <a:tc>
                  <a:txBody>
                    <a:bodyPr/>
                    <a:lstStyle/>
                    <a:p>
                      <a:r>
                        <a:rPr lang="en-US" sz="900" b="1">
                          <a:effectLst/>
                        </a:rPr>
                        <a:t>RPKM/FPKM</a:t>
                      </a:r>
                      <a:r>
                        <a:rPr lang="en-US" sz="900">
                          <a:effectLst/>
                        </a:rPr>
                        <a:t> (reads/fragments per kilobase of exon per million reads/fragments mapped)</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900">
                          <a:effectLst/>
                        </a:rPr>
                        <a:t>similar to TPM</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sequencing depth and gene length</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gene count comparisons between genes within a sample; </a:t>
                      </a:r>
                      <a:r>
                        <a:rPr lang="en-US" sz="900" b="1">
                          <a:effectLst/>
                        </a:rPr>
                        <a:t>NOT for between sample comparisons or DE analysis</a:t>
                      </a:r>
                      <a:endParaRPr lang="en-US" sz="900">
                        <a:effectLst/>
                      </a:endParaRP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358287"/>
                  </a:ext>
                </a:extLst>
              </a:tr>
              <a:tr h="990548">
                <a:tc>
                  <a:txBody>
                    <a:bodyPr/>
                    <a:lstStyle/>
                    <a:p>
                      <a:r>
                        <a:rPr lang="en-US" sz="900">
                          <a:effectLst/>
                        </a:rPr>
                        <a:t>DESeq2’s </a:t>
                      </a:r>
                      <a:r>
                        <a:rPr lang="en-US" sz="900" b="1">
                          <a:effectLst/>
                        </a:rPr>
                        <a:t>median of ratios</a:t>
                      </a:r>
                      <a:r>
                        <a:rPr lang="en-US" sz="900">
                          <a:effectLst/>
                        </a:rPr>
                        <a:t> [</a:t>
                      </a:r>
                      <a:r>
                        <a:rPr lang="en-US" sz="900" u="none" strike="noStrike">
                          <a:solidFill>
                            <a:srgbClr val="1E6BB8"/>
                          </a:solidFill>
                          <a:effectLst/>
                          <a:hlinkClick r:id="rId3"/>
                        </a:rPr>
                        <a:t>1</a:t>
                      </a:r>
                      <a:r>
                        <a:rPr lang="en-US" sz="900">
                          <a:effectLst/>
                        </a:rPr>
                        <a:t>]</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counts divided by sample-specific size factors determined by median ratio of gene counts relative to geometric mean per gene</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sequencing depth and RNA composition</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gene count comparisons between samples and for </a:t>
                      </a:r>
                      <a:r>
                        <a:rPr lang="en-US" sz="900" b="1">
                          <a:effectLst/>
                        </a:rPr>
                        <a:t>DE analysis</a:t>
                      </a:r>
                      <a:r>
                        <a:rPr lang="en-US" sz="900">
                          <a:effectLst/>
                        </a:rPr>
                        <a:t>; </a:t>
                      </a:r>
                      <a:r>
                        <a:rPr lang="en-US" sz="900" b="1">
                          <a:effectLst/>
                        </a:rPr>
                        <a:t>NOT for within sample comparisons</a:t>
                      </a:r>
                      <a:endParaRPr lang="en-US" sz="900">
                        <a:effectLst/>
                      </a:endParaRP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0468791"/>
                  </a:ext>
                </a:extLst>
              </a:tr>
              <a:tr h="566028">
                <a:tc>
                  <a:txBody>
                    <a:bodyPr/>
                    <a:lstStyle/>
                    <a:p>
                      <a:r>
                        <a:rPr lang="en-US" sz="900">
                          <a:effectLst/>
                        </a:rPr>
                        <a:t>EdgeR’s </a:t>
                      </a:r>
                      <a:r>
                        <a:rPr lang="en-US" sz="900" b="1">
                          <a:effectLst/>
                        </a:rPr>
                        <a:t>trimmed mean of M values (TMM)</a:t>
                      </a:r>
                      <a:r>
                        <a:rPr lang="en-US" sz="900">
                          <a:effectLst/>
                        </a:rPr>
                        <a:t> [</a:t>
                      </a:r>
                      <a:r>
                        <a:rPr lang="en-US" sz="900" u="none" strike="noStrike">
                          <a:solidFill>
                            <a:srgbClr val="1E6BB8"/>
                          </a:solidFill>
                          <a:effectLst/>
                          <a:hlinkClick r:id="rId4"/>
                        </a:rPr>
                        <a:t>2</a:t>
                      </a:r>
                      <a:r>
                        <a:rPr lang="en-US" sz="900">
                          <a:effectLst/>
                        </a:rPr>
                        <a:t>]</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effectLst/>
                        </a:rPr>
                        <a:t>uses a weighted trimmed mean of the log expression ratios between samples</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a:effectLst/>
                        </a:rPr>
                        <a:t>sequencing depth, RNA composition, and gene length</a:t>
                      </a: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900" dirty="0">
                          <a:effectLst/>
                        </a:rPr>
                        <a:t>gene count comparisons between and within samples and for </a:t>
                      </a:r>
                      <a:r>
                        <a:rPr lang="en-US" sz="900" b="1" dirty="0">
                          <a:effectLst/>
                        </a:rPr>
                        <a:t>DE analysis</a:t>
                      </a:r>
                      <a:endParaRPr lang="en-US" sz="900" dirty="0">
                        <a:effectLst/>
                      </a:endParaRPr>
                    </a:p>
                  </a:txBody>
                  <a:tcPr marL="35377" marR="35377" marT="17688" marB="1768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81095"/>
                  </a:ext>
                </a:extLst>
              </a:tr>
            </a:tbl>
          </a:graphicData>
        </a:graphic>
      </p:graphicFrame>
    </p:spTree>
    <p:extLst>
      <p:ext uri="{BB962C8B-B14F-4D97-AF65-F5344CB8AC3E}">
        <p14:creationId xmlns:p14="http://schemas.microsoft.com/office/powerpoint/2010/main" val="1432665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So, we map our reads, count them, normalize the counts, compare counts between samples</a:t>
            </a:r>
          </a:p>
          <a:p>
            <a:pPr marL="342900" indent="-342900" algn="l">
              <a:buFontTx/>
              <a:buChar char="-"/>
            </a:pPr>
            <a:r>
              <a:rPr lang="en-CA" sz="1800" dirty="0"/>
              <a:t>What do we get back??? THE LIST!!! (Of DEGs…)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Now we can start analyzing the data</a:t>
            </a:r>
          </a:p>
          <a:p>
            <a:pPr marL="342900" indent="-342900" algn="l">
              <a:buFontTx/>
              <a:buChar char="-"/>
            </a:pPr>
            <a:r>
              <a:rPr lang="en-CA" sz="1800" dirty="0"/>
              <a:t>What specific genes are up/down regulated?</a:t>
            </a:r>
          </a:p>
          <a:p>
            <a:pPr marL="342900" indent="-342900" algn="l">
              <a:buFontTx/>
              <a:buChar char="-"/>
            </a:pPr>
            <a:r>
              <a:rPr lang="en-CA" sz="1800" dirty="0"/>
              <a:t>Can we assign genes to specific functions/pathways? GO analysis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418704" cy="369332"/>
          </a:xfrm>
          <a:prstGeom prst="rect">
            <a:avLst/>
          </a:prstGeom>
          <a:noFill/>
        </p:spPr>
        <p:txBody>
          <a:bodyPr wrap="none" rtlCol="0">
            <a:spAutoFit/>
          </a:bodyPr>
          <a:lstStyle/>
          <a:p>
            <a:r>
              <a:rPr lang="en-CA" b="1" dirty="0"/>
              <a:t>10</a:t>
            </a:r>
          </a:p>
        </p:txBody>
      </p:sp>
      <p:pic>
        <p:nvPicPr>
          <p:cNvPr id="5" name="Picture 4">
            <a:extLst>
              <a:ext uri="{FF2B5EF4-FFF2-40B4-BE49-F238E27FC236}">
                <a16:creationId xmlns:a16="http://schemas.microsoft.com/office/drawing/2014/main" id="{BEAB7F6F-EC94-43B5-AA70-14A27FFDFB04}"/>
              </a:ext>
            </a:extLst>
          </p:cNvPr>
          <p:cNvPicPr>
            <a:picLocks noChangeAspect="1"/>
          </p:cNvPicPr>
          <p:nvPr/>
        </p:nvPicPr>
        <p:blipFill>
          <a:blip r:embed="rId3"/>
          <a:stretch>
            <a:fillRect/>
          </a:stretch>
        </p:blipFill>
        <p:spPr>
          <a:xfrm>
            <a:off x="1317179" y="1543050"/>
            <a:ext cx="9439275" cy="3200400"/>
          </a:xfrm>
          <a:prstGeom prst="rect">
            <a:avLst/>
          </a:prstGeom>
        </p:spPr>
      </p:pic>
    </p:spTree>
    <p:extLst>
      <p:ext uri="{BB962C8B-B14F-4D97-AF65-F5344CB8AC3E}">
        <p14:creationId xmlns:p14="http://schemas.microsoft.com/office/powerpoint/2010/main" val="400372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32816"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So, we map our reads, count them, normalize the counts, compare counts between samples</a:t>
            </a:r>
          </a:p>
          <a:p>
            <a:pPr marL="342900" indent="-342900" algn="l">
              <a:buFontTx/>
              <a:buChar char="-"/>
            </a:pPr>
            <a:r>
              <a:rPr lang="en-CA" sz="1800" dirty="0"/>
              <a:t>What do we get back??? THE LIST!!! (Of DEGs…)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Now we can start analyzing the data</a:t>
            </a:r>
          </a:p>
          <a:p>
            <a:pPr marL="342900" indent="-342900" algn="l">
              <a:buFontTx/>
              <a:buChar char="-"/>
            </a:pPr>
            <a:r>
              <a:rPr lang="en-CA" sz="1800" dirty="0"/>
              <a:t>What specific genes are up/down regulated?</a:t>
            </a:r>
          </a:p>
          <a:p>
            <a:pPr marL="342900" indent="-342900" algn="l">
              <a:buFontTx/>
              <a:buChar char="-"/>
            </a:pPr>
            <a:r>
              <a:rPr lang="en-CA" sz="1800" dirty="0"/>
              <a:t>Can we assign genes to specific functions/pathways? GO analysis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5" name="Picture 4">
            <a:extLst>
              <a:ext uri="{FF2B5EF4-FFF2-40B4-BE49-F238E27FC236}">
                <a16:creationId xmlns:a16="http://schemas.microsoft.com/office/drawing/2014/main" id="{BEAB7F6F-EC94-43B5-AA70-14A27FFDFB04}"/>
              </a:ext>
            </a:extLst>
          </p:cNvPr>
          <p:cNvPicPr>
            <a:picLocks noChangeAspect="1"/>
          </p:cNvPicPr>
          <p:nvPr/>
        </p:nvPicPr>
        <p:blipFill>
          <a:blip r:embed="rId3"/>
          <a:stretch>
            <a:fillRect/>
          </a:stretch>
        </p:blipFill>
        <p:spPr>
          <a:xfrm>
            <a:off x="1317179" y="1543050"/>
            <a:ext cx="9439275" cy="3200400"/>
          </a:xfrm>
          <a:prstGeom prst="rect">
            <a:avLst/>
          </a:prstGeom>
        </p:spPr>
      </p:pic>
    </p:spTree>
    <p:extLst>
      <p:ext uri="{BB962C8B-B14F-4D97-AF65-F5344CB8AC3E}">
        <p14:creationId xmlns:p14="http://schemas.microsoft.com/office/powerpoint/2010/main" val="202333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32816" cy="6064291"/>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What’s this fold change thing, anyway? “Gene X had a fold change of Y under Z treatment”</a:t>
            </a:r>
          </a:p>
          <a:p>
            <a:pPr marL="342900" indent="-342900" algn="l">
              <a:buFontTx/>
              <a:buChar char="-"/>
            </a:pPr>
            <a:r>
              <a:rPr lang="en-CA" sz="1800" dirty="0"/>
              <a:t>Gene X Normalized counts under control treatment -&gt; 100</a:t>
            </a:r>
          </a:p>
          <a:p>
            <a:pPr marL="342900" indent="-342900" algn="l">
              <a:buFontTx/>
              <a:buChar char="-"/>
            </a:pPr>
            <a:r>
              <a:rPr lang="en-CA" sz="1800" dirty="0"/>
              <a:t>Gene X Normalized counts under experimental treatment -&gt; 400</a:t>
            </a:r>
          </a:p>
          <a:p>
            <a:pPr marL="342900" indent="-342900" algn="l">
              <a:buFontTx/>
              <a:buChar char="-"/>
            </a:pPr>
            <a:r>
              <a:rPr lang="en-CA" sz="1800" dirty="0"/>
              <a:t>Fold change is ratio of Experimental/Control, 400/100 is 4, or a FC of 4 -&gt; “Gene X is 4 fold/4 times more abundant under Z treatment”</a:t>
            </a:r>
          </a:p>
          <a:p>
            <a:pPr marL="342900" indent="-342900" algn="l">
              <a:buFontTx/>
              <a:buChar char="-"/>
            </a:pPr>
            <a:r>
              <a:rPr lang="en-CA" sz="1800" dirty="0"/>
              <a:t>Log2(FC) = 3.809, FC = 2^3.809 = ~14 times more abundant!!!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A negative log2(FC) or a FC &lt; 1 means that Gene X was LESS abundant (down-regulated) in experimental sample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5" name="Picture 4">
            <a:extLst>
              <a:ext uri="{FF2B5EF4-FFF2-40B4-BE49-F238E27FC236}">
                <a16:creationId xmlns:a16="http://schemas.microsoft.com/office/drawing/2014/main" id="{BEAB7F6F-EC94-43B5-AA70-14A27FFDFB04}"/>
              </a:ext>
            </a:extLst>
          </p:cNvPr>
          <p:cNvPicPr>
            <a:picLocks noChangeAspect="1"/>
          </p:cNvPicPr>
          <p:nvPr/>
        </p:nvPicPr>
        <p:blipFill rotWithShape="1">
          <a:blip r:embed="rId3"/>
          <a:srcRect l="247" r="90818"/>
          <a:stretch/>
        </p:blipFill>
        <p:spPr>
          <a:xfrm>
            <a:off x="4551284" y="2671978"/>
            <a:ext cx="843379" cy="3200400"/>
          </a:xfrm>
          <a:prstGeom prst="rect">
            <a:avLst/>
          </a:prstGeom>
        </p:spPr>
      </p:pic>
      <p:pic>
        <p:nvPicPr>
          <p:cNvPr id="8" name="Picture 7">
            <a:extLst>
              <a:ext uri="{FF2B5EF4-FFF2-40B4-BE49-F238E27FC236}">
                <a16:creationId xmlns:a16="http://schemas.microsoft.com/office/drawing/2014/main" id="{265ACD49-5E26-4CCF-845F-04CF2C7374A5}"/>
              </a:ext>
            </a:extLst>
          </p:cNvPr>
          <p:cNvPicPr>
            <a:picLocks noChangeAspect="1"/>
          </p:cNvPicPr>
          <p:nvPr/>
        </p:nvPicPr>
        <p:blipFill rotWithShape="1">
          <a:blip r:embed="rId3"/>
          <a:srcRect l="22851" r="62289"/>
          <a:stretch/>
        </p:blipFill>
        <p:spPr>
          <a:xfrm>
            <a:off x="5394663" y="2671978"/>
            <a:ext cx="1402673" cy="3200400"/>
          </a:xfrm>
          <a:prstGeom prst="rect">
            <a:avLst/>
          </a:prstGeom>
        </p:spPr>
      </p:pic>
    </p:spTree>
    <p:extLst>
      <p:ext uri="{BB962C8B-B14F-4D97-AF65-F5344CB8AC3E}">
        <p14:creationId xmlns:p14="http://schemas.microsoft.com/office/powerpoint/2010/main" val="818567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NCBI BLAST</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dirty="0"/>
              <a:t>How does BLAST work?</a:t>
            </a:r>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r>
              <a:rPr lang="en-CA" dirty="0"/>
              <a:t>Query (What you’re searching with) broken up into words</a:t>
            </a:r>
          </a:p>
          <a:p>
            <a:pPr marL="342900" indent="-342900" algn="l">
              <a:buFontTx/>
              <a:buChar char="-"/>
            </a:pPr>
            <a:r>
              <a:rPr lang="en-CA" dirty="0"/>
              <a:t>Words searched against database of Targets</a:t>
            </a:r>
          </a:p>
          <a:p>
            <a:pPr marL="342900" indent="-342900" algn="l">
              <a:buFontTx/>
              <a:buChar char="-"/>
            </a:pPr>
            <a:r>
              <a:rPr lang="en-CA" dirty="0"/>
              <a:t>Once you find a match between words, you expand the alignment in either direction</a:t>
            </a:r>
          </a:p>
          <a:p>
            <a:pPr marL="342900" indent="-342900" algn="l">
              <a:buFontTx/>
              <a:buChar char="-"/>
            </a:pPr>
            <a:endParaRPr lang="en-CA" dirty="0"/>
          </a:p>
          <a:p>
            <a:pPr marL="342900" indent="-342900" algn="l">
              <a:buFontTx/>
              <a:buChar char="-"/>
            </a:pPr>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pic>
        <p:nvPicPr>
          <p:cNvPr id="1026" name="Picture 2">
            <a:extLst>
              <a:ext uri="{FF2B5EF4-FFF2-40B4-BE49-F238E27FC236}">
                <a16:creationId xmlns:a16="http://schemas.microsoft.com/office/drawing/2014/main" id="{4C8A7C19-31BB-4789-8DED-8514F1760A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1768" y="1337775"/>
            <a:ext cx="5801881" cy="36427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LAST Glossary - BLAST® Help - NCBI Bookshelf">
            <a:extLst>
              <a:ext uri="{FF2B5EF4-FFF2-40B4-BE49-F238E27FC236}">
                <a16:creationId xmlns:a16="http://schemas.microsoft.com/office/drawing/2014/main" id="{26BB6604-460B-4196-80B2-53B1656647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4321" y="2321401"/>
            <a:ext cx="3667004" cy="1977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8878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The Transcriptome</a:t>
            </a: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32816" cy="6064291"/>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How about the p-value? And  false discovery rate (FDR) adjusted p-value (AKA q-value)</a:t>
            </a:r>
          </a:p>
          <a:p>
            <a:pPr marL="342900" indent="-342900" algn="l">
              <a:buFontTx/>
              <a:buChar char="-"/>
            </a:pPr>
            <a:r>
              <a:rPr lang="en-CA" sz="1800" dirty="0"/>
              <a:t>P-value of 0.05 -&gt; 5% chance that all tests will be false positives</a:t>
            </a:r>
          </a:p>
          <a:p>
            <a:pPr marL="342900" indent="-342900" algn="l">
              <a:buFontTx/>
              <a:buChar char="-"/>
            </a:pPr>
            <a:r>
              <a:rPr lang="en-CA" sz="1800" dirty="0"/>
              <a:t>In list of 10,000 genes, 500 would be set as DE by accident -&gt; Not great</a:t>
            </a:r>
          </a:p>
          <a:p>
            <a:pPr marL="342900" indent="-342900" algn="l">
              <a:buFontTx/>
              <a:buChar char="-"/>
            </a:pPr>
            <a:r>
              <a:rPr lang="en-CA" sz="1800" dirty="0"/>
              <a:t>Lets say we adjust the p-value by performing FDR significance testing of those p-values -&gt; q-value</a:t>
            </a:r>
          </a:p>
          <a:p>
            <a:pPr marL="342900" indent="-342900" algn="l">
              <a:buFontTx/>
              <a:buChar char="-"/>
            </a:pPr>
            <a:r>
              <a:rPr lang="en-CA" sz="1800" dirty="0"/>
              <a:t>Q-value of 0.05 &gt; 5% chance that all </a:t>
            </a:r>
            <a:r>
              <a:rPr lang="en-CA" sz="1800" u="sng" dirty="0"/>
              <a:t>significant</a:t>
            </a:r>
            <a:r>
              <a:rPr lang="en-CA" sz="1800" dirty="0"/>
              <a:t> tests will be false positives -&gt; Much smaller number of false positives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How are they adjusted? False discovery rate -&gt; </a:t>
            </a:r>
            <a:r>
              <a:rPr lang="en-CA" sz="1800" dirty="0" err="1"/>
              <a:t>Benjamini</a:t>
            </a:r>
            <a:r>
              <a:rPr lang="en-CA" sz="1800" dirty="0"/>
              <a:t>-Hochberg procedure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pic>
        <p:nvPicPr>
          <p:cNvPr id="5" name="Picture 4">
            <a:extLst>
              <a:ext uri="{FF2B5EF4-FFF2-40B4-BE49-F238E27FC236}">
                <a16:creationId xmlns:a16="http://schemas.microsoft.com/office/drawing/2014/main" id="{BEAB7F6F-EC94-43B5-AA70-14A27FFDFB04}"/>
              </a:ext>
            </a:extLst>
          </p:cNvPr>
          <p:cNvPicPr>
            <a:picLocks noChangeAspect="1"/>
          </p:cNvPicPr>
          <p:nvPr/>
        </p:nvPicPr>
        <p:blipFill rotWithShape="1">
          <a:blip r:embed="rId3"/>
          <a:srcRect l="247" r="90818"/>
          <a:stretch/>
        </p:blipFill>
        <p:spPr>
          <a:xfrm>
            <a:off x="3674036" y="2577469"/>
            <a:ext cx="843379" cy="3200400"/>
          </a:xfrm>
          <a:prstGeom prst="rect">
            <a:avLst/>
          </a:prstGeom>
        </p:spPr>
      </p:pic>
      <p:pic>
        <p:nvPicPr>
          <p:cNvPr id="9" name="Picture 8">
            <a:extLst>
              <a:ext uri="{FF2B5EF4-FFF2-40B4-BE49-F238E27FC236}">
                <a16:creationId xmlns:a16="http://schemas.microsoft.com/office/drawing/2014/main" id="{17820789-2148-4C76-BE5B-840E367A6B4C}"/>
              </a:ext>
            </a:extLst>
          </p:cNvPr>
          <p:cNvPicPr>
            <a:picLocks noChangeAspect="1"/>
          </p:cNvPicPr>
          <p:nvPr/>
        </p:nvPicPr>
        <p:blipFill rotWithShape="1">
          <a:blip r:embed="rId3"/>
          <a:srcRect l="66553"/>
          <a:stretch/>
        </p:blipFill>
        <p:spPr>
          <a:xfrm>
            <a:off x="4517415" y="2577469"/>
            <a:ext cx="3157169" cy="3200400"/>
          </a:xfrm>
          <a:prstGeom prst="rect">
            <a:avLst/>
          </a:prstGeom>
        </p:spPr>
      </p:pic>
    </p:spTree>
    <p:extLst>
      <p:ext uri="{BB962C8B-B14F-4D97-AF65-F5344CB8AC3E}">
        <p14:creationId xmlns:p14="http://schemas.microsoft.com/office/powerpoint/2010/main" val="1673797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32816"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 FC and q-value should be my cut-off?</a:t>
            </a:r>
          </a:p>
          <a:p>
            <a:pPr marL="342900" indent="-342900" algn="l">
              <a:buFontTx/>
              <a:buChar char="-"/>
            </a:pPr>
            <a:endParaRPr lang="en-CA" sz="1800" dirty="0"/>
          </a:p>
          <a:p>
            <a:pPr marL="342900" indent="-342900" algn="l">
              <a:buFontTx/>
              <a:buChar char="-"/>
            </a:pPr>
            <a:r>
              <a:rPr lang="en-CA" sz="1800" dirty="0"/>
              <a:t>Set cut-off at 2? Genes need to be over/under-expressed by 2X to have a biological function? (Not always)</a:t>
            </a:r>
          </a:p>
          <a:p>
            <a:pPr marL="342900" indent="-342900" algn="l">
              <a:buFontTx/>
              <a:buChar char="-"/>
            </a:pPr>
            <a:r>
              <a:rPr lang="en-CA" sz="1800" dirty="0"/>
              <a:t>Cut-off of q-value at 0.1, 0.05, 0.01?</a:t>
            </a:r>
          </a:p>
          <a:p>
            <a:pPr algn="l"/>
            <a:endParaRPr lang="en-CA" sz="1800" dirty="0"/>
          </a:p>
          <a:p>
            <a:pPr marL="342900" indent="-342900" algn="l">
              <a:buFontTx/>
              <a:buChar char="-"/>
            </a:pPr>
            <a:r>
              <a:rPr lang="en-CA" sz="1800" dirty="0"/>
              <a:t>Depends on your analysis, needs to be adjusted rather than rigid</a:t>
            </a:r>
          </a:p>
          <a:p>
            <a:pPr algn="l"/>
            <a:endParaRPr lang="en-CA" sz="1800" dirty="0"/>
          </a:p>
          <a:p>
            <a:pPr marL="342900" indent="-342900" algn="l">
              <a:buFontTx/>
              <a:buChar char="-"/>
            </a:pPr>
            <a:r>
              <a:rPr lang="en-CA" sz="1800" dirty="0"/>
              <a:t>I.e. Broad pathway analysis with gene ontology (GO)? Keep the q-value cut-off loose, same with FC</a:t>
            </a:r>
          </a:p>
          <a:p>
            <a:pPr marL="342900" indent="-342900" algn="l">
              <a:buFontTx/>
              <a:buChar char="-"/>
            </a:pPr>
            <a:r>
              <a:rPr lang="en-CA" sz="1800" dirty="0"/>
              <a:t>I.e. Going to validate your RNA-seq with wet-lab experiments? Tighten up q-value, pick genes with a high FC</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6146" name="Picture 2">
            <a:extLst>
              <a:ext uri="{FF2B5EF4-FFF2-40B4-BE49-F238E27FC236}">
                <a16:creationId xmlns:a16="http://schemas.microsoft.com/office/drawing/2014/main" id="{ABE27BE4-3EB1-4E8F-AF7E-4C9B28728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957" y="4354420"/>
            <a:ext cx="3893876" cy="239128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Normalization in qRT-PCR. (A) In qRT-PCR, the fluorescence intensity is measured in real-time, allowing a CT to be defined for each cDNA sample. PCR for the target gene is shown by coloured lines and PCR for the reference gene by dotted lines. Each colour corresponds to a cDNA sample. C is the threshold, a constant fluorescence intensity, used to determine each CT. (B) Data generated by qRT-PCR are used to assess quantitatively the expression of a target gene.">
            <a:extLst>
              <a:ext uri="{FF2B5EF4-FFF2-40B4-BE49-F238E27FC236}">
                <a16:creationId xmlns:a16="http://schemas.microsoft.com/office/drawing/2014/main" id="{4429BA63-9A82-4783-AECB-5AF77FEDFD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713" y="4336509"/>
            <a:ext cx="4776331" cy="215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77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If you’re studying a well-annotated organism, interested in a few specific genes, easy to pick out</a:t>
            </a:r>
          </a:p>
          <a:p>
            <a:pPr marL="342900" indent="-342900" algn="l">
              <a:buFontTx/>
              <a:buChar char="-"/>
            </a:pPr>
            <a:r>
              <a:rPr lang="en-CA" sz="1800" dirty="0"/>
              <a:t>“The defensin transcript was overexpressed 4 fold when sprayed with </a:t>
            </a:r>
            <a:r>
              <a:rPr lang="en-CA" sz="1800" dirty="0" err="1"/>
              <a:t>jasmonic</a:t>
            </a:r>
            <a:r>
              <a:rPr lang="en-CA" sz="1800" dirty="0"/>
              <a:t> acid”</a:t>
            </a:r>
          </a:p>
          <a:p>
            <a:pPr marL="342900" indent="-342900" algn="l">
              <a:buFontTx/>
              <a:buChar char="-"/>
            </a:pPr>
            <a:r>
              <a:rPr lang="en-CA" sz="1800" dirty="0"/>
              <a:t>What about a global view?</a:t>
            </a:r>
          </a:p>
          <a:p>
            <a:pPr marL="342900" indent="-342900" algn="l">
              <a:buFontTx/>
              <a:buChar char="-"/>
            </a:pPr>
            <a:r>
              <a:rPr lang="en-CA" sz="1800" dirty="0"/>
              <a:t>Gene ontology (GO) analysis!!! Assign ALL your DEGs to pathways!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US" sz="1800" dirty="0"/>
              <a:t>“An ontology is a formal representation of a body of knowledge within a given domain. Ontologies usually consist of a set of classes (or terms or concepts) with </a:t>
            </a:r>
            <a:r>
              <a:rPr lang="en-US" sz="1800" u="sng" dirty="0"/>
              <a:t>relations</a:t>
            </a:r>
            <a:r>
              <a:rPr lang="en-US" sz="1800" dirty="0"/>
              <a:t> that operate between them.”</a:t>
            </a:r>
            <a:endParaRPr lang="en-CA" sz="1800" dirty="0"/>
          </a:p>
          <a:p>
            <a:pPr marL="342900" indent="-342900" algn="l">
              <a:buFontTx/>
              <a:buChar char="-"/>
            </a:pPr>
            <a:endParaRPr lang="en-CA" sz="1800" dirty="0"/>
          </a:p>
          <a:p>
            <a:pPr marL="342900" indent="-342900" algn="l">
              <a:buFontTx/>
              <a:buChar char="-"/>
            </a:pPr>
            <a:r>
              <a:rPr lang="en-CA" sz="1800" dirty="0"/>
              <a:t>Applying what we currently know about biology to a list of genes using a defined vocabulary</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pic>
        <p:nvPicPr>
          <p:cNvPr id="1026" name="Picture 2">
            <a:extLst>
              <a:ext uri="{FF2B5EF4-FFF2-40B4-BE49-F238E27FC236}">
                <a16:creationId xmlns:a16="http://schemas.microsoft.com/office/drawing/2014/main" id="{A64BCD6E-E75F-43B0-9B4A-8FA453D43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3054" y="2791246"/>
            <a:ext cx="6534716" cy="1683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1320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GO analysis is broken up into 3 ontologies, 3 different ways to describe a gene</a:t>
            </a:r>
          </a:p>
          <a:p>
            <a:pPr marL="342900" indent="-342900" algn="l">
              <a:buFontTx/>
              <a:buChar char="-"/>
            </a:pPr>
            <a:r>
              <a:rPr lang="en-CA" sz="1800" dirty="0">
                <a:solidFill>
                  <a:srgbClr val="C00000"/>
                </a:solidFill>
              </a:rPr>
              <a:t>Molecular Function </a:t>
            </a:r>
            <a:r>
              <a:rPr lang="en-CA" sz="1800" dirty="0"/>
              <a:t>– Activities that occur at the molecular level, “Catalytic activity”, “Transporter activity”</a:t>
            </a:r>
          </a:p>
          <a:p>
            <a:pPr marL="342900" indent="-342900" algn="l">
              <a:buFontTx/>
              <a:buChar char="-"/>
            </a:pPr>
            <a:r>
              <a:rPr lang="en-CA" sz="1800" dirty="0">
                <a:solidFill>
                  <a:srgbClr val="C00000"/>
                </a:solidFill>
              </a:rPr>
              <a:t>Cellular Component </a:t>
            </a:r>
            <a:r>
              <a:rPr lang="en-CA" sz="1800" dirty="0"/>
              <a:t>– Where does the gene function occur? Compartment/complex, “Mitochondrion”, “Ribosome”</a:t>
            </a:r>
          </a:p>
          <a:p>
            <a:pPr marL="342900" indent="-342900" algn="l">
              <a:buFontTx/>
              <a:buChar char="-"/>
            </a:pPr>
            <a:r>
              <a:rPr lang="en-CA" sz="1800" dirty="0">
                <a:solidFill>
                  <a:srgbClr val="C00000"/>
                </a:solidFill>
              </a:rPr>
              <a:t>Biological Process </a:t>
            </a:r>
            <a:r>
              <a:rPr lang="en-CA" sz="1800" dirty="0"/>
              <a:t>– Larger, broader biological processes, multiple components, “Transcription”, “Signal transduction”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algn="l"/>
            <a:endParaRPr lang="en-CA" sz="1800" dirty="0"/>
          </a:p>
          <a:p>
            <a:pPr marL="342900" indent="-342900" algn="l">
              <a:buFontTx/>
              <a:buChar char="-"/>
            </a:pPr>
            <a:r>
              <a:rPr lang="en-US" sz="1800" dirty="0"/>
              <a:t> Cytochrome C -&gt; Molecular function -&gt; Oxidoreductase activity</a:t>
            </a:r>
          </a:p>
          <a:p>
            <a:pPr marL="342900" indent="-342900" algn="l">
              <a:buFontTx/>
              <a:buChar char="-"/>
            </a:pPr>
            <a:r>
              <a:rPr lang="en-US" sz="1800" dirty="0"/>
              <a:t>                           -&gt; Biological process -&gt; Oxidative phosphorylation</a:t>
            </a:r>
          </a:p>
          <a:p>
            <a:pPr marL="342900" indent="-342900" algn="l">
              <a:buFontTx/>
              <a:buChar char="-"/>
            </a:pPr>
            <a:r>
              <a:rPr lang="en-US" sz="1800" dirty="0"/>
              <a:t>                           -&gt; Cellular component -&gt; Mitochondrial matrix</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2050" name="Picture 2">
            <a:extLst>
              <a:ext uri="{FF2B5EF4-FFF2-40B4-BE49-F238E27FC236}">
                <a16:creationId xmlns:a16="http://schemas.microsoft.com/office/drawing/2014/main" id="{ED1EAEA0-3062-4EF3-B89F-E6850DF5B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622" y="2326367"/>
            <a:ext cx="4544440" cy="291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580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Terms (Classes) sound pretty broad? GO uses a hierarchy of terms with relationships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Less specific concepts -&gt; Parents, More specific -&gt; Children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pic>
        <p:nvPicPr>
          <p:cNvPr id="3074" name="Picture 2">
            <a:extLst>
              <a:ext uri="{FF2B5EF4-FFF2-40B4-BE49-F238E27FC236}">
                <a16:creationId xmlns:a16="http://schemas.microsoft.com/office/drawing/2014/main" id="{5AB4C04F-A9E4-4ABF-BBA2-4448C3368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550" y="1445765"/>
            <a:ext cx="4354407" cy="39664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2C78ED7-20EB-4809-8C88-457F0F2FB42D}"/>
              </a:ext>
            </a:extLst>
          </p:cNvPr>
          <p:cNvPicPr>
            <a:picLocks noChangeAspect="1"/>
          </p:cNvPicPr>
          <p:nvPr/>
        </p:nvPicPr>
        <p:blipFill>
          <a:blip r:embed="rId4"/>
          <a:stretch>
            <a:fillRect/>
          </a:stretch>
        </p:blipFill>
        <p:spPr>
          <a:xfrm>
            <a:off x="6096000" y="1098404"/>
            <a:ext cx="5677296" cy="5338650"/>
          </a:xfrm>
          <a:prstGeom prst="rect">
            <a:avLst/>
          </a:prstGeom>
        </p:spPr>
      </p:pic>
    </p:spTree>
    <p:extLst>
      <p:ext uri="{BB962C8B-B14F-4D97-AF65-F5344CB8AC3E}">
        <p14:creationId xmlns:p14="http://schemas.microsoft.com/office/powerpoint/2010/main" val="3340837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 do we actually use GO for???</a:t>
            </a:r>
          </a:p>
          <a:p>
            <a:pPr marL="342900" indent="-342900" algn="l">
              <a:buFontTx/>
              <a:buChar char="-"/>
            </a:pPr>
            <a:r>
              <a:rPr lang="en-CA" sz="1800" dirty="0"/>
              <a:t>Find significantly over-represented terms in a specific set of query genes (I.e. DEGs from an infected plant)</a:t>
            </a:r>
          </a:p>
          <a:p>
            <a:pPr marL="342900" indent="-342900" algn="l">
              <a:buFontTx/>
              <a:buChar char="-"/>
            </a:pPr>
            <a:r>
              <a:rPr lang="en-CA" sz="1800" dirty="0"/>
              <a:t>We will use </a:t>
            </a:r>
            <a:r>
              <a:rPr lang="en-US" sz="1800" dirty="0"/>
              <a:t>PANTHER (Protein </a:t>
            </a:r>
            <a:r>
              <a:rPr lang="en-US" sz="1800" dirty="0" err="1"/>
              <a:t>ANalysis</a:t>
            </a:r>
            <a:r>
              <a:rPr lang="en-US" sz="1800" dirty="0"/>
              <a:t> </a:t>
            </a:r>
            <a:r>
              <a:rPr lang="en-US" sz="1800" dirty="0" err="1"/>
              <a:t>THrough</a:t>
            </a:r>
            <a:r>
              <a:rPr lang="en-US" sz="1800" dirty="0"/>
              <a:t> Evolutionary Relationships) Classification System for assignment 2</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algn="l"/>
            <a:endParaRPr lang="en-CA" sz="1800" dirty="0"/>
          </a:p>
          <a:p>
            <a:pPr algn="l"/>
            <a:endParaRPr lang="en-CA" sz="1800" dirty="0"/>
          </a:p>
          <a:p>
            <a:pPr algn="l"/>
            <a:endParaRPr lang="en-CA" sz="1800" dirty="0"/>
          </a:p>
          <a:p>
            <a:pPr marL="342900" indent="-342900" algn="l">
              <a:buFontTx/>
              <a:buChar char="-"/>
            </a:pPr>
            <a:r>
              <a:rPr lang="en-CA" sz="1800" dirty="0"/>
              <a:t>We can also annotate and infer an unknown gene’s function based on homology</a:t>
            </a:r>
          </a:p>
          <a:p>
            <a:pPr marL="342900" indent="-342900" algn="l">
              <a:buFontTx/>
              <a:buChar char="-"/>
            </a:pPr>
            <a:r>
              <a:rPr lang="en-CA" sz="1800" i="1" dirty="0"/>
              <a:t>De novo </a:t>
            </a:r>
            <a:r>
              <a:rPr lang="en-CA" sz="1800" dirty="0"/>
              <a:t>assembly -&gt; Putative transcript -&gt; </a:t>
            </a:r>
            <a:r>
              <a:rPr lang="en-CA" sz="1800" dirty="0" err="1"/>
              <a:t>blastx</a:t>
            </a:r>
            <a:r>
              <a:rPr lang="en-CA" sz="1800" dirty="0"/>
              <a:t> -&gt; GO</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5" name="Picture 4">
            <a:extLst>
              <a:ext uri="{FF2B5EF4-FFF2-40B4-BE49-F238E27FC236}">
                <a16:creationId xmlns:a16="http://schemas.microsoft.com/office/drawing/2014/main" id="{BA884EB7-8459-4555-87FD-849BC4D90728}"/>
              </a:ext>
            </a:extLst>
          </p:cNvPr>
          <p:cNvPicPr>
            <a:picLocks noChangeAspect="1"/>
          </p:cNvPicPr>
          <p:nvPr/>
        </p:nvPicPr>
        <p:blipFill>
          <a:blip r:embed="rId3"/>
          <a:stretch>
            <a:fillRect/>
          </a:stretch>
        </p:blipFill>
        <p:spPr>
          <a:xfrm>
            <a:off x="973581" y="3798346"/>
            <a:ext cx="10363200" cy="1381125"/>
          </a:xfrm>
          <a:prstGeom prst="rect">
            <a:avLst/>
          </a:prstGeom>
        </p:spPr>
      </p:pic>
      <p:pic>
        <p:nvPicPr>
          <p:cNvPr id="6" name="Picture 5">
            <a:extLst>
              <a:ext uri="{FF2B5EF4-FFF2-40B4-BE49-F238E27FC236}">
                <a16:creationId xmlns:a16="http://schemas.microsoft.com/office/drawing/2014/main" id="{77462D5C-7765-4214-9399-6CFA2311CD30}"/>
              </a:ext>
            </a:extLst>
          </p:cNvPr>
          <p:cNvPicPr>
            <a:picLocks noChangeAspect="1"/>
          </p:cNvPicPr>
          <p:nvPr/>
        </p:nvPicPr>
        <p:blipFill>
          <a:blip r:embed="rId4"/>
          <a:stretch>
            <a:fillRect/>
          </a:stretch>
        </p:blipFill>
        <p:spPr>
          <a:xfrm>
            <a:off x="966787" y="3303046"/>
            <a:ext cx="10258425" cy="495300"/>
          </a:xfrm>
          <a:prstGeom prst="rect">
            <a:avLst/>
          </a:prstGeom>
        </p:spPr>
      </p:pic>
      <p:pic>
        <p:nvPicPr>
          <p:cNvPr id="5122" name="Picture 2">
            <a:extLst>
              <a:ext uri="{FF2B5EF4-FFF2-40B4-BE49-F238E27FC236}">
                <a16:creationId xmlns:a16="http://schemas.microsoft.com/office/drawing/2014/main" id="{B6B1FD04-C8F3-48C8-B5E1-4589CBCEFF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8703" y="1921921"/>
            <a:ext cx="5109855" cy="1021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19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RNA-Seq, DE analysis, GO enrichment -&gt; Technical challenges that can be overcome</a:t>
            </a:r>
          </a:p>
          <a:p>
            <a:pPr marL="342900" indent="-342900" algn="l">
              <a:buFontTx/>
              <a:buChar char="-"/>
            </a:pPr>
            <a:r>
              <a:rPr lang="en-CA" sz="1800" dirty="0"/>
              <a:t>Getting real biological meaning an building a story is the real work</a:t>
            </a:r>
          </a:p>
          <a:p>
            <a:pPr marL="342900" indent="-342900" algn="l">
              <a:buFontTx/>
              <a:buChar char="-"/>
            </a:pPr>
            <a:r>
              <a:rPr lang="en-CA" sz="1800" dirty="0"/>
              <a:t>GO analysis is a good hypothesis GENERATING machine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9</a:t>
            </a:r>
          </a:p>
        </p:txBody>
      </p:sp>
      <p:pic>
        <p:nvPicPr>
          <p:cNvPr id="9" name="Picture 8">
            <a:extLst>
              <a:ext uri="{FF2B5EF4-FFF2-40B4-BE49-F238E27FC236}">
                <a16:creationId xmlns:a16="http://schemas.microsoft.com/office/drawing/2014/main" id="{4A6CBE3B-9E90-48CF-8568-600A2A41AAE0}"/>
              </a:ext>
            </a:extLst>
          </p:cNvPr>
          <p:cNvPicPr>
            <a:picLocks noChangeAspect="1"/>
          </p:cNvPicPr>
          <p:nvPr/>
        </p:nvPicPr>
        <p:blipFill>
          <a:blip r:embed="rId3"/>
          <a:stretch>
            <a:fillRect/>
          </a:stretch>
        </p:blipFill>
        <p:spPr>
          <a:xfrm>
            <a:off x="0" y="2060955"/>
            <a:ext cx="2954487" cy="1802671"/>
          </a:xfrm>
          <a:prstGeom prst="rect">
            <a:avLst/>
          </a:prstGeom>
        </p:spPr>
      </p:pic>
      <p:pic>
        <p:nvPicPr>
          <p:cNvPr id="10" name="Picture 9">
            <a:extLst>
              <a:ext uri="{FF2B5EF4-FFF2-40B4-BE49-F238E27FC236}">
                <a16:creationId xmlns:a16="http://schemas.microsoft.com/office/drawing/2014/main" id="{185818CC-EE58-4E28-B6AF-208FB2AD3430}"/>
              </a:ext>
            </a:extLst>
          </p:cNvPr>
          <p:cNvPicPr>
            <a:picLocks noChangeAspect="1"/>
          </p:cNvPicPr>
          <p:nvPr/>
        </p:nvPicPr>
        <p:blipFill>
          <a:blip r:embed="rId4"/>
          <a:stretch>
            <a:fillRect/>
          </a:stretch>
        </p:blipFill>
        <p:spPr>
          <a:xfrm>
            <a:off x="3082156" y="1999442"/>
            <a:ext cx="3013842" cy="1802672"/>
          </a:xfrm>
          <a:prstGeom prst="rect">
            <a:avLst/>
          </a:prstGeom>
        </p:spPr>
      </p:pic>
      <p:sp>
        <p:nvSpPr>
          <p:cNvPr id="12" name="TextBox 11">
            <a:extLst>
              <a:ext uri="{FF2B5EF4-FFF2-40B4-BE49-F238E27FC236}">
                <a16:creationId xmlns:a16="http://schemas.microsoft.com/office/drawing/2014/main" id="{698BEF06-E552-4DCA-B944-F6E312E3890C}"/>
              </a:ext>
            </a:extLst>
          </p:cNvPr>
          <p:cNvSpPr txBox="1"/>
          <p:nvPr/>
        </p:nvSpPr>
        <p:spPr>
          <a:xfrm>
            <a:off x="262191" y="3975922"/>
            <a:ext cx="2858924" cy="307777"/>
          </a:xfrm>
          <a:prstGeom prst="rect">
            <a:avLst/>
          </a:prstGeom>
          <a:noFill/>
        </p:spPr>
        <p:txBody>
          <a:bodyPr wrap="none" rtlCol="0">
            <a:spAutoFit/>
          </a:bodyPr>
          <a:lstStyle/>
          <a:p>
            <a:r>
              <a:rPr lang="en-CA" sz="1400" b="1" dirty="0"/>
              <a:t>So there’s a lot of catalytic activity…</a:t>
            </a:r>
          </a:p>
        </p:txBody>
      </p:sp>
      <p:sp>
        <p:nvSpPr>
          <p:cNvPr id="13" name="TextBox 12">
            <a:extLst>
              <a:ext uri="{FF2B5EF4-FFF2-40B4-BE49-F238E27FC236}">
                <a16:creationId xmlns:a16="http://schemas.microsoft.com/office/drawing/2014/main" id="{E5AB75F7-201B-4D04-B475-1F3AA91748B0}"/>
              </a:ext>
            </a:extLst>
          </p:cNvPr>
          <p:cNvSpPr txBox="1"/>
          <p:nvPr/>
        </p:nvSpPr>
        <p:spPr>
          <a:xfrm>
            <a:off x="3423850" y="3975921"/>
            <a:ext cx="1911549" cy="307777"/>
          </a:xfrm>
          <a:prstGeom prst="rect">
            <a:avLst/>
          </a:prstGeom>
          <a:noFill/>
        </p:spPr>
        <p:txBody>
          <a:bodyPr wrap="none" rtlCol="0">
            <a:spAutoFit/>
          </a:bodyPr>
          <a:lstStyle/>
          <a:p>
            <a:r>
              <a:rPr lang="en-CA" sz="1400" b="1" dirty="0"/>
              <a:t>…acting on a proteins…</a:t>
            </a:r>
          </a:p>
        </p:txBody>
      </p:sp>
      <p:pic>
        <p:nvPicPr>
          <p:cNvPr id="14" name="Picture 13">
            <a:extLst>
              <a:ext uri="{FF2B5EF4-FFF2-40B4-BE49-F238E27FC236}">
                <a16:creationId xmlns:a16="http://schemas.microsoft.com/office/drawing/2014/main" id="{4092B158-447A-4F98-9D38-3342629B045C}"/>
              </a:ext>
            </a:extLst>
          </p:cNvPr>
          <p:cNvPicPr>
            <a:picLocks noChangeAspect="1"/>
          </p:cNvPicPr>
          <p:nvPr/>
        </p:nvPicPr>
        <p:blipFill>
          <a:blip r:embed="rId5"/>
          <a:stretch>
            <a:fillRect/>
          </a:stretch>
        </p:blipFill>
        <p:spPr>
          <a:xfrm>
            <a:off x="6233330" y="1986991"/>
            <a:ext cx="4411721" cy="1953938"/>
          </a:xfrm>
          <a:prstGeom prst="rect">
            <a:avLst/>
          </a:prstGeom>
        </p:spPr>
      </p:pic>
      <p:sp>
        <p:nvSpPr>
          <p:cNvPr id="15" name="TextBox 14">
            <a:extLst>
              <a:ext uri="{FF2B5EF4-FFF2-40B4-BE49-F238E27FC236}">
                <a16:creationId xmlns:a16="http://schemas.microsoft.com/office/drawing/2014/main" id="{172A475E-ECC8-4917-9A41-27FB7AAB45CC}"/>
              </a:ext>
            </a:extLst>
          </p:cNvPr>
          <p:cNvSpPr txBox="1"/>
          <p:nvPr/>
        </p:nvSpPr>
        <p:spPr>
          <a:xfrm>
            <a:off x="6462140" y="3970915"/>
            <a:ext cx="2891689" cy="307777"/>
          </a:xfrm>
          <a:prstGeom prst="rect">
            <a:avLst/>
          </a:prstGeom>
          <a:noFill/>
        </p:spPr>
        <p:txBody>
          <a:bodyPr wrap="none" rtlCol="0">
            <a:spAutoFit/>
          </a:bodyPr>
          <a:lstStyle/>
          <a:p>
            <a:r>
              <a:rPr lang="en-CA" sz="1400" b="1" dirty="0"/>
              <a:t>…involved in oxygen incorporation…</a:t>
            </a:r>
          </a:p>
        </p:txBody>
      </p:sp>
      <p:pic>
        <p:nvPicPr>
          <p:cNvPr id="16" name="Picture 15">
            <a:extLst>
              <a:ext uri="{FF2B5EF4-FFF2-40B4-BE49-F238E27FC236}">
                <a16:creationId xmlns:a16="http://schemas.microsoft.com/office/drawing/2014/main" id="{75B02F28-9F61-44C3-A718-1A02E8E5FEBB}"/>
              </a:ext>
            </a:extLst>
          </p:cNvPr>
          <p:cNvPicPr>
            <a:picLocks noChangeAspect="1"/>
          </p:cNvPicPr>
          <p:nvPr/>
        </p:nvPicPr>
        <p:blipFill>
          <a:blip r:embed="rId6"/>
          <a:stretch>
            <a:fillRect/>
          </a:stretch>
        </p:blipFill>
        <p:spPr>
          <a:xfrm>
            <a:off x="262190" y="4516996"/>
            <a:ext cx="3010959" cy="1828220"/>
          </a:xfrm>
          <a:prstGeom prst="rect">
            <a:avLst/>
          </a:prstGeom>
        </p:spPr>
      </p:pic>
      <p:sp>
        <p:nvSpPr>
          <p:cNvPr id="17" name="TextBox 16">
            <a:extLst>
              <a:ext uri="{FF2B5EF4-FFF2-40B4-BE49-F238E27FC236}">
                <a16:creationId xmlns:a16="http://schemas.microsoft.com/office/drawing/2014/main" id="{607E2A0C-26F9-41FB-A033-70FFDADE0903}"/>
              </a:ext>
            </a:extLst>
          </p:cNvPr>
          <p:cNvSpPr txBox="1"/>
          <p:nvPr/>
        </p:nvSpPr>
        <p:spPr>
          <a:xfrm>
            <a:off x="262191" y="6424624"/>
            <a:ext cx="2234458" cy="307777"/>
          </a:xfrm>
          <a:prstGeom prst="rect">
            <a:avLst/>
          </a:prstGeom>
          <a:noFill/>
        </p:spPr>
        <p:txBody>
          <a:bodyPr wrap="none" rtlCol="0">
            <a:spAutoFit/>
          </a:bodyPr>
          <a:lstStyle/>
          <a:p>
            <a:r>
              <a:rPr lang="en-CA" sz="1400" b="1" dirty="0"/>
              <a:t>…oxoglutarate oxygenase??</a:t>
            </a:r>
          </a:p>
        </p:txBody>
      </p:sp>
      <p:pic>
        <p:nvPicPr>
          <p:cNvPr id="18" name="Picture 17">
            <a:extLst>
              <a:ext uri="{FF2B5EF4-FFF2-40B4-BE49-F238E27FC236}">
                <a16:creationId xmlns:a16="http://schemas.microsoft.com/office/drawing/2014/main" id="{A46BE679-1A27-4E94-83AC-83E7B92A5264}"/>
              </a:ext>
            </a:extLst>
          </p:cNvPr>
          <p:cNvPicPr>
            <a:picLocks noChangeAspect="1"/>
          </p:cNvPicPr>
          <p:nvPr/>
        </p:nvPicPr>
        <p:blipFill>
          <a:blip r:embed="rId7"/>
          <a:stretch>
            <a:fillRect/>
          </a:stretch>
        </p:blipFill>
        <p:spPr>
          <a:xfrm>
            <a:off x="3423850" y="4533384"/>
            <a:ext cx="2104663" cy="1659591"/>
          </a:xfrm>
          <a:prstGeom prst="rect">
            <a:avLst/>
          </a:prstGeom>
        </p:spPr>
      </p:pic>
      <p:sp>
        <p:nvSpPr>
          <p:cNvPr id="19" name="TextBox 18">
            <a:extLst>
              <a:ext uri="{FF2B5EF4-FFF2-40B4-BE49-F238E27FC236}">
                <a16:creationId xmlns:a16="http://schemas.microsoft.com/office/drawing/2014/main" id="{56BFC462-451B-4AEF-ADD2-94D0A52228BD}"/>
              </a:ext>
            </a:extLst>
          </p:cNvPr>
          <p:cNvSpPr txBox="1"/>
          <p:nvPr/>
        </p:nvSpPr>
        <p:spPr>
          <a:xfrm>
            <a:off x="3701018" y="6327272"/>
            <a:ext cx="1773306" cy="307777"/>
          </a:xfrm>
          <a:prstGeom prst="rect">
            <a:avLst/>
          </a:prstGeom>
          <a:noFill/>
        </p:spPr>
        <p:txBody>
          <a:bodyPr wrap="none" rtlCol="0">
            <a:spAutoFit/>
          </a:bodyPr>
          <a:lstStyle/>
          <a:p>
            <a:r>
              <a:rPr lang="en-CA" sz="1400" b="1" dirty="0" err="1"/>
              <a:t>Gibberelin</a:t>
            </a:r>
            <a:r>
              <a:rPr lang="en-CA" sz="1400" b="1" dirty="0"/>
              <a:t> synthesis?</a:t>
            </a:r>
          </a:p>
        </p:txBody>
      </p:sp>
      <p:graphicFrame>
        <p:nvGraphicFramePr>
          <p:cNvPr id="20" name="Object 19">
            <a:extLst>
              <a:ext uri="{FF2B5EF4-FFF2-40B4-BE49-F238E27FC236}">
                <a16:creationId xmlns:a16="http://schemas.microsoft.com/office/drawing/2014/main" id="{666CBAA9-4638-4E30-A2AB-1F0D6AA2B46E}"/>
              </a:ext>
            </a:extLst>
          </p:cNvPr>
          <p:cNvGraphicFramePr>
            <a:graphicFrameLocks noChangeAspect="1"/>
          </p:cNvGraphicFramePr>
          <p:nvPr/>
        </p:nvGraphicFramePr>
        <p:xfrm>
          <a:off x="5946127" y="4385284"/>
          <a:ext cx="3257831" cy="2004233"/>
        </p:xfrm>
        <a:graphic>
          <a:graphicData uri="http://schemas.openxmlformats.org/presentationml/2006/ole">
            <mc:AlternateContent xmlns:mc="http://schemas.openxmlformats.org/markup-compatibility/2006">
              <mc:Choice xmlns:v="urn:schemas-microsoft-com:vml" Requires="v">
                <p:oleObj name="Bitmap Image" r:id="rId8" imgW="8143920" imgH="5010120" progId="Paint.Picture">
                  <p:embed/>
                </p:oleObj>
              </mc:Choice>
              <mc:Fallback>
                <p:oleObj name="Bitmap Image" r:id="rId8" imgW="8143920" imgH="5010120" progId="Paint.Picture">
                  <p:embed/>
                  <p:pic>
                    <p:nvPicPr>
                      <p:cNvPr id="20" name="Object 19">
                        <a:extLst>
                          <a:ext uri="{FF2B5EF4-FFF2-40B4-BE49-F238E27FC236}">
                            <a16:creationId xmlns:a16="http://schemas.microsoft.com/office/drawing/2014/main" id="{666CBAA9-4638-4E30-A2AB-1F0D6AA2B46E}"/>
                          </a:ext>
                        </a:extLst>
                      </p:cNvPr>
                      <p:cNvPicPr/>
                      <p:nvPr/>
                    </p:nvPicPr>
                    <p:blipFill>
                      <a:blip r:embed="rId9"/>
                      <a:stretch>
                        <a:fillRect/>
                      </a:stretch>
                    </p:blipFill>
                    <p:spPr>
                      <a:xfrm>
                        <a:off x="5946127" y="4385284"/>
                        <a:ext cx="3257831" cy="2004233"/>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95CEC515-7631-4686-9E09-9A0040FDD5BF}"/>
              </a:ext>
            </a:extLst>
          </p:cNvPr>
          <p:cNvSpPr txBox="1"/>
          <p:nvPr/>
        </p:nvSpPr>
        <p:spPr>
          <a:xfrm>
            <a:off x="6834367" y="6365557"/>
            <a:ext cx="1579728" cy="307777"/>
          </a:xfrm>
          <a:prstGeom prst="rect">
            <a:avLst/>
          </a:prstGeom>
          <a:noFill/>
        </p:spPr>
        <p:txBody>
          <a:bodyPr wrap="none" rtlCol="0">
            <a:spAutoFit/>
          </a:bodyPr>
          <a:lstStyle/>
          <a:p>
            <a:r>
              <a:rPr lang="en-CA" sz="1400" b="1" dirty="0"/>
              <a:t>Literature search…</a:t>
            </a:r>
          </a:p>
        </p:txBody>
      </p:sp>
      <p:sp>
        <p:nvSpPr>
          <p:cNvPr id="23" name="TextBox 22">
            <a:extLst>
              <a:ext uri="{FF2B5EF4-FFF2-40B4-BE49-F238E27FC236}">
                <a16:creationId xmlns:a16="http://schemas.microsoft.com/office/drawing/2014/main" id="{FDC5F39A-5F33-4624-92F7-EB129BF9E463}"/>
              </a:ext>
            </a:extLst>
          </p:cNvPr>
          <p:cNvSpPr txBox="1"/>
          <p:nvPr/>
        </p:nvSpPr>
        <p:spPr>
          <a:xfrm>
            <a:off x="9276833" y="4305861"/>
            <a:ext cx="3006684" cy="1600438"/>
          </a:xfrm>
          <a:prstGeom prst="rect">
            <a:avLst/>
          </a:prstGeom>
          <a:noFill/>
        </p:spPr>
        <p:txBody>
          <a:bodyPr wrap="square" rtlCol="0">
            <a:spAutoFit/>
          </a:bodyPr>
          <a:lstStyle/>
          <a:p>
            <a:r>
              <a:rPr lang="en-CA" sz="1400" b="1" dirty="0"/>
              <a:t>“So…like…plants respond to</a:t>
            </a:r>
          </a:p>
          <a:p>
            <a:r>
              <a:rPr lang="en-CA" sz="1400" b="1" dirty="0"/>
              <a:t>infection by modulating gibberellin</a:t>
            </a:r>
          </a:p>
          <a:p>
            <a:r>
              <a:rPr lang="en-CA" sz="1400" b="1" dirty="0"/>
              <a:t>synthesis, which is a plant</a:t>
            </a:r>
          </a:p>
          <a:p>
            <a:r>
              <a:rPr lang="en-CA" sz="1400" b="1" dirty="0"/>
              <a:t>hormone, responsible for growth…</a:t>
            </a:r>
          </a:p>
          <a:p>
            <a:r>
              <a:rPr lang="en-CA" sz="1400" b="1" dirty="0"/>
              <a:t>So more growth means a thicker cell wall to defend against attack??”</a:t>
            </a:r>
          </a:p>
          <a:p>
            <a:r>
              <a:rPr lang="en-CA" sz="1400" b="1" dirty="0"/>
              <a:t> </a:t>
            </a:r>
          </a:p>
        </p:txBody>
      </p:sp>
      <p:cxnSp>
        <p:nvCxnSpPr>
          <p:cNvPr id="25" name="Straight Arrow Connector 24">
            <a:extLst>
              <a:ext uri="{FF2B5EF4-FFF2-40B4-BE49-F238E27FC236}">
                <a16:creationId xmlns:a16="http://schemas.microsoft.com/office/drawing/2014/main" id="{A1F3A049-5ABF-4495-9B0E-73C9A81F27EB}"/>
              </a:ext>
            </a:extLst>
          </p:cNvPr>
          <p:cNvCxnSpPr/>
          <p:nvPr/>
        </p:nvCxnSpPr>
        <p:spPr>
          <a:xfrm>
            <a:off x="10467975" y="5800725"/>
            <a:ext cx="0" cy="285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AB2986D-CDCC-4C64-A830-0E171D55DF8D}"/>
              </a:ext>
            </a:extLst>
          </p:cNvPr>
          <p:cNvSpPr txBox="1"/>
          <p:nvPr/>
        </p:nvSpPr>
        <p:spPr>
          <a:xfrm>
            <a:off x="9302335" y="6108312"/>
            <a:ext cx="3006684" cy="307777"/>
          </a:xfrm>
          <a:prstGeom prst="rect">
            <a:avLst/>
          </a:prstGeom>
          <a:noFill/>
        </p:spPr>
        <p:txBody>
          <a:bodyPr wrap="square" rtlCol="0">
            <a:spAutoFit/>
          </a:bodyPr>
          <a:lstStyle/>
          <a:p>
            <a:r>
              <a:rPr lang="en-CA" sz="1400" b="1" dirty="0"/>
              <a:t>Okay…How would you test that?</a:t>
            </a:r>
          </a:p>
        </p:txBody>
      </p:sp>
    </p:spTree>
    <p:extLst>
      <p:ext uri="{BB962C8B-B14F-4D97-AF65-F5344CB8AC3E}">
        <p14:creationId xmlns:p14="http://schemas.microsoft.com/office/powerpoint/2010/main" val="3092156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RNA-Seq, DE analysis, GO enrichment -&gt; Technical challenges that can be overcome</a:t>
            </a:r>
          </a:p>
          <a:p>
            <a:pPr marL="342900" indent="-342900" algn="l">
              <a:buFontTx/>
              <a:buChar char="-"/>
            </a:pPr>
            <a:r>
              <a:rPr lang="en-CA" sz="1800" dirty="0"/>
              <a:t>Getting real biological meaning an building a story is the real work</a:t>
            </a:r>
          </a:p>
          <a:p>
            <a:pPr marL="342900" indent="-342900" algn="l">
              <a:buFontTx/>
              <a:buChar char="-"/>
            </a:pPr>
            <a:r>
              <a:rPr lang="en-CA" sz="1800" dirty="0"/>
              <a:t>GO analysis is a good hypothesis GENERATING machine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1</a:t>
            </a:r>
          </a:p>
        </p:txBody>
      </p:sp>
      <p:pic>
        <p:nvPicPr>
          <p:cNvPr id="9" name="Picture 8">
            <a:extLst>
              <a:ext uri="{FF2B5EF4-FFF2-40B4-BE49-F238E27FC236}">
                <a16:creationId xmlns:a16="http://schemas.microsoft.com/office/drawing/2014/main" id="{4A6CBE3B-9E90-48CF-8568-600A2A41AAE0}"/>
              </a:ext>
            </a:extLst>
          </p:cNvPr>
          <p:cNvPicPr>
            <a:picLocks noChangeAspect="1"/>
          </p:cNvPicPr>
          <p:nvPr/>
        </p:nvPicPr>
        <p:blipFill>
          <a:blip r:embed="rId3"/>
          <a:stretch>
            <a:fillRect/>
          </a:stretch>
        </p:blipFill>
        <p:spPr>
          <a:xfrm>
            <a:off x="0" y="2060955"/>
            <a:ext cx="2954487" cy="1802671"/>
          </a:xfrm>
          <a:prstGeom prst="rect">
            <a:avLst/>
          </a:prstGeom>
        </p:spPr>
      </p:pic>
      <p:pic>
        <p:nvPicPr>
          <p:cNvPr id="10" name="Picture 9">
            <a:extLst>
              <a:ext uri="{FF2B5EF4-FFF2-40B4-BE49-F238E27FC236}">
                <a16:creationId xmlns:a16="http://schemas.microsoft.com/office/drawing/2014/main" id="{185818CC-EE58-4E28-B6AF-208FB2AD3430}"/>
              </a:ext>
            </a:extLst>
          </p:cNvPr>
          <p:cNvPicPr>
            <a:picLocks noChangeAspect="1"/>
          </p:cNvPicPr>
          <p:nvPr/>
        </p:nvPicPr>
        <p:blipFill>
          <a:blip r:embed="rId4"/>
          <a:stretch>
            <a:fillRect/>
          </a:stretch>
        </p:blipFill>
        <p:spPr>
          <a:xfrm>
            <a:off x="3082156" y="1999442"/>
            <a:ext cx="3013842" cy="1802672"/>
          </a:xfrm>
          <a:prstGeom prst="rect">
            <a:avLst/>
          </a:prstGeom>
        </p:spPr>
      </p:pic>
      <p:sp>
        <p:nvSpPr>
          <p:cNvPr id="12" name="TextBox 11">
            <a:extLst>
              <a:ext uri="{FF2B5EF4-FFF2-40B4-BE49-F238E27FC236}">
                <a16:creationId xmlns:a16="http://schemas.microsoft.com/office/drawing/2014/main" id="{698BEF06-E552-4DCA-B944-F6E312E3890C}"/>
              </a:ext>
            </a:extLst>
          </p:cNvPr>
          <p:cNvSpPr txBox="1"/>
          <p:nvPr/>
        </p:nvSpPr>
        <p:spPr>
          <a:xfrm>
            <a:off x="262191" y="3975922"/>
            <a:ext cx="2858924" cy="307777"/>
          </a:xfrm>
          <a:prstGeom prst="rect">
            <a:avLst/>
          </a:prstGeom>
          <a:noFill/>
        </p:spPr>
        <p:txBody>
          <a:bodyPr wrap="none" rtlCol="0">
            <a:spAutoFit/>
          </a:bodyPr>
          <a:lstStyle/>
          <a:p>
            <a:r>
              <a:rPr lang="en-CA" sz="1400" b="1" dirty="0"/>
              <a:t>So there’s a lot of catalytic activity…</a:t>
            </a:r>
          </a:p>
        </p:txBody>
      </p:sp>
      <p:sp>
        <p:nvSpPr>
          <p:cNvPr id="13" name="TextBox 12">
            <a:extLst>
              <a:ext uri="{FF2B5EF4-FFF2-40B4-BE49-F238E27FC236}">
                <a16:creationId xmlns:a16="http://schemas.microsoft.com/office/drawing/2014/main" id="{E5AB75F7-201B-4D04-B475-1F3AA91748B0}"/>
              </a:ext>
            </a:extLst>
          </p:cNvPr>
          <p:cNvSpPr txBox="1"/>
          <p:nvPr/>
        </p:nvSpPr>
        <p:spPr>
          <a:xfrm>
            <a:off x="3423850" y="3975921"/>
            <a:ext cx="1911549" cy="307777"/>
          </a:xfrm>
          <a:prstGeom prst="rect">
            <a:avLst/>
          </a:prstGeom>
          <a:noFill/>
        </p:spPr>
        <p:txBody>
          <a:bodyPr wrap="none" rtlCol="0">
            <a:spAutoFit/>
          </a:bodyPr>
          <a:lstStyle/>
          <a:p>
            <a:r>
              <a:rPr lang="en-CA" sz="1400" b="1" dirty="0"/>
              <a:t>…acting on a proteins…</a:t>
            </a:r>
          </a:p>
        </p:txBody>
      </p:sp>
      <p:pic>
        <p:nvPicPr>
          <p:cNvPr id="14" name="Picture 13">
            <a:extLst>
              <a:ext uri="{FF2B5EF4-FFF2-40B4-BE49-F238E27FC236}">
                <a16:creationId xmlns:a16="http://schemas.microsoft.com/office/drawing/2014/main" id="{4092B158-447A-4F98-9D38-3342629B045C}"/>
              </a:ext>
            </a:extLst>
          </p:cNvPr>
          <p:cNvPicPr>
            <a:picLocks noChangeAspect="1"/>
          </p:cNvPicPr>
          <p:nvPr/>
        </p:nvPicPr>
        <p:blipFill>
          <a:blip r:embed="rId5"/>
          <a:stretch>
            <a:fillRect/>
          </a:stretch>
        </p:blipFill>
        <p:spPr>
          <a:xfrm>
            <a:off x="6233330" y="1986991"/>
            <a:ext cx="4411721" cy="1953938"/>
          </a:xfrm>
          <a:prstGeom prst="rect">
            <a:avLst/>
          </a:prstGeom>
        </p:spPr>
      </p:pic>
      <p:sp>
        <p:nvSpPr>
          <p:cNvPr id="15" name="TextBox 14">
            <a:extLst>
              <a:ext uri="{FF2B5EF4-FFF2-40B4-BE49-F238E27FC236}">
                <a16:creationId xmlns:a16="http://schemas.microsoft.com/office/drawing/2014/main" id="{172A475E-ECC8-4917-9A41-27FB7AAB45CC}"/>
              </a:ext>
            </a:extLst>
          </p:cNvPr>
          <p:cNvSpPr txBox="1"/>
          <p:nvPr/>
        </p:nvSpPr>
        <p:spPr>
          <a:xfrm>
            <a:off x="6462140" y="3970915"/>
            <a:ext cx="2891689" cy="307777"/>
          </a:xfrm>
          <a:prstGeom prst="rect">
            <a:avLst/>
          </a:prstGeom>
          <a:noFill/>
        </p:spPr>
        <p:txBody>
          <a:bodyPr wrap="none" rtlCol="0">
            <a:spAutoFit/>
          </a:bodyPr>
          <a:lstStyle/>
          <a:p>
            <a:r>
              <a:rPr lang="en-CA" sz="1400" b="1" dirty="0"/>
              <a:t>…involved in oxygen incorporation…</a:t>
            </a:r>
          </a:p>
        </p:txBody>
      </p:sp>
      <p:pic>
        <p:nvPicPr>
          <p:cNvPr id="16" name="Picture 15">
            <a:extLst>
              <a:ext uri="{FF2B5EF4-FFF2-40B4-BE49-F238E27FC236}">
                <a16:creationId xmlns:a16="http://schemas.microsoft.com/office/drawing/2014/main" id="{75B02F28-9F61-44C3-A718-1A02E8E5FEBB}"/>
              </a:ext>
            </a:extLst>
          </p:cNvPr>
          <p:cNvPicPr>
            <a:picLocks noChangeAspect="1"/>
          </p:cNvPicPr>
          <p:nvPr/>
        </p:nvPicPr>
        <p:blipFill>
          <a:blip r:embed="rId6"/>
          <a:stretch>
            <a:fillRect/>
          </a:stretch>
        </p:blipFill>
        <p:spPr>
          <a:xfrm>
            <a:off x="262190" y="4516996"/>
            <a:ext cx="3010959" cy="1828220"/>
          </a:xfrm>
          <a:prstGeom prst="rect">
            <a:avLst/>
          </a:prstGeom>
        </p:spPr>
      </p:pic>
      <p:sp>
        <p:nvSpPr>
          <p:cNvPr id="17" name="TextBox 16">
            <a:extLst>
              <a:ext uri="{FF2B5EF4-FFF2-40B4-BE49-F238E27FC236}">
                <a16:creationId xmlns:a16="http://schemas.microsoft.com/office/drawing/2014/main" id="{607E2A0C-26F9-41FB-A033-70FFDADE0903}"/>
              </a:ext>
            </a:extLst>
          </p:cNvPr>
          <p:cNvSpPr txBox="1"/>
          <p:nvPr/>
        </p:nvSpPr>
        <p:spPr>
          <a:xfrm>
            <a:off x="262191" y="6424624"/>
            <a:ext cx="2234458" cy="307777"/>
          </a:xfrm>
          <a:prstGeom prst="rect">
            <a:avLst/>
          </a:prstGeom>
          <a:noFill/>
        </p:spPr>
        <p:txBody>
          <a:bodyPr wrap="none" rtlCol="0">
            <a:spAutoFit/>
          </a:bodyPr>
          <a:lstStyle/>
          <a:p>
            <a:r>
              <a:rPr lang="en-CA" sz="1400" b="1" dirty="0"/>
              <a:t>…oxoglutarate oxygenase??</a:t>
            </a:r>
          </a:p>
        </p:txBody>
      </p:sp>
      <p:pic>
        <p:nvPicPr>
          <p:cNvPr id="18" name="Picture 17">
            <a:extLst>
              <a:ext uri="{FF2B5EF4-FFF2-40B4-BE49-F238E27FC236}">
                <a16:creationId xmlns:a16="http://schemas.microsoft.com/office/drawing/2014/main" id="{A46BE679-1A27-4E94-83AC-83E7B92A5264}"/>
              </a:ext>
            </a:extLst>
          </p:cNvPr>
          <p:cNvPicPr>
            <a:picLocks noChangeAspect="1"/>
          </p:cNvPicPr>
          <p:nvPr/>
        </p:nvPicPr>
        <p:blipFill>
          <a:blip r:embed="rId7"/>
          <a:stretch>
            <a:fillRect/>
          </a:stretch>
        </p:blipFill>
        <p:spPr>
          <a:xfrm>
            <a:off x="3423850" y="4533384"/>
            <a:ext cx="2104663" cy="1659591"/>
          </a:xfrm>
          <a:prstGeom prst="rect">
            <a:avLst/>
          </a:prstGeom>
        </p:spPr>
      </p:pic>
      <p:sp>
        <p:nvSpPr>
          <p:cNvPr id="19" name="TextBox 18">
            <a:extLst>
              <a:ext uri="{FF2B5EF4-FFF2-40B4-BE49-F238E27FC236}">
                <a16:creationId xmlns:a16="http://schemas.microsoft.com/office/drawing/2014/main" id="{56BFC462-451B-4AEF-ADD2-94D0A52228BD}"/>
              </a:ext>
            </a:extLst>
          </p:cNvPr>
          <p:cNvSpPr txBox="1"/>
          <p:nvPr/>
        </p:nvSpPr>
        <p:spPr>
          <a:xfrm>
            <a:off x="3701018" y="6327272"/>
            <a:ext cx="1773306" cy="307777"/>
          </a:xfrm>
          <a:prstGeom prst="rect">
            <a:avLst/>
          </a:prstGeom>
          <a:noFill/>
        </p:spPr>
        <p:txBody>
          <a:bodyPr wrap="none" rtlCol="0">
            <a:spAutoFit/>
          </a:bodyPr>
          <a:lstStyle/>
          <a:p>
            <a:r>
              <a:rPr lang="en-CA" sz="1400" b="1" dirty="0" err="1"/>
              <a:t>Gibberelin</a:t>
            </a:r>
            <a:r>
              <a:rPr lang="en-CA" sz="1400" b="1" dirty="0"/>
              <a:t> synthesis?</a:t>
            </a:r>
          </a:p>
        </p:txBody>
      </p:sp>
      <p:graphicFrame>
        <p:nvGraphicFramePr>
          <p:cNvPr id="20" name="Object 19">
            <a:extLst>
              <a:ext uri="{FF2B5EF4-FFF2-40B4-BE49-F238E27FC236}">
                <a16:creationId xmlns:a16="http://schemas.microsoft.com/office/drawing/2014/main" id="{666CBAA9-4638-4E30-A2AB-1F0D6AA2B46E}"/>
              </a:ext>
            </a:extLst>
          </p:cNvPr>
          <p:cNvGraphicFramePr>
            <a:graphicFrameLocks noChangeAspect="1"/>
          </p:cNvGraphicFramePr>
          <p:nvPr/>
        </p:nvGraphicFramePr>
        <p:xfrm>
          <a:off x="5946127" y="4385284"/>
          <a:ext cx="3257831" cy="2004233"/>
        </p:xfrm>
        <a:graphic>
          <a:graphicData uri="http://schemas.openxmlformats.org/presentationml/2006/ole">
            <mc:AlternateContent xmlns:mc="http://schemas.openxmlformats.org/markup-compatibility/2006">
              <mc:Choice xmlns:v="urn:schemas-microsoft-com:vml" Requires="v">
                <p:oleObj name="Bitmap Image" r:id="rId8" imgW="8143920" imgH="5010120" progId="Paint.Picture">
                  <p:embed/>
                </p:oleObj>
              </mc:Choice>
              <mc:Fallback>
                <p:oleObj name="Bitmap Image" r:id="rId8" imgW="8143920" imgH="5010120" progId="Paint.Picture">
                  <p:embed/>
                  <p:pic>
                    <p:nvPicPr>
                      <p:cNvPr id="20" name="Object 19">
                        <a:extLst>
                          <a:ext uri="{FF2B5EF4-FFF2-40B4-BE49-F238E27FC236}">
                            <a16:creationId xmlns:a16="http://schemas.microsoft.com/office/drawing/2014/main" id="{666CBAA9-4638-4E30-A2AB-1F0D6AA2B46E}"/>
                          </a:ext>
                        </a:extLst>
                      </p:cNvPr>
                      <p:cNvPicPr/>
                      <p:nvPr/>
                    </p:nvPicPr>
                    <p:blipFill>
                      <a:blip r:embed="rId9"/>
                      <a:stretch>
                        <a:fillRect/>
                      </a:stretch>
                    </p:blipFill>
                    <p:spPr>
                      <a:xfrm>
                        <a:off x="5946127" y="4385284"/>
                        <a:ext cx="3257831" cy="2004233"/>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95CEC515-7631-4686-9E09-9A0040FDD5BF}"/>
              </a:ext>
            </a:extLst>
          </p:cNvPr>
          <p:cNvSpPr txBox="1"/>
          <p:nvPr/>
        </p:nvSpPr>
        <p:spPr>
          <a:xfrm>
            <a:off x="6834367" y="6365557"/>
            <a:ext cx="1579728" cy="307777"/>
          </a:xfrm>
          <a:prstGeom prst="rect">
            <a:avLst/>
          </a:prstGeom>
          <a:noFill/>
        </p:spPr>
        <p:txBody>
          <a:bodyPr wrap="none" rtlCol="0">
            <a:spAutoFit/>
          </a:bodyPr>
          <a:lstStyle/>
          <a:p>
            <a:r>
              <a:rPr lang="en-CA" sz="1400" b="1" dirty="0"/>
              <a:t>Literature search…</a:t>
            </a:r>
          </a:p>
        </p:txBody>
      </p:sp>
      <p:sp>
        <p:nvSpPr>
          <p:cNvPr id="23" name="TextBox 22">
            <a:extLst>
              <a:ext uri="{FF2B5EF4-FFF2-40B4-BE49-F238E27FC236}">
                <a16:creationId xmlns:a16="http://schemas.microsoft.com/office/drawing/2014/main" id="{FDC5F39A-5F33-4624-92F7-EB129BF9E463}"/>
              </a:ext>
            </a:extLst>
          </p:cNvPr>
          <p:cNvSpPr txBox="1"/>
          <p:nvPr/>
        </p:nvSpPr>
        <p:spPr>
          <a:xfrm>
            <a:off x="9276833" y="4305861"/>
            <a:ext cx="3006684" cy="1600438"/>
          </a:xfrm>
          <a:prstGeom prst="rect">
            <a:avLst/>
          </a:prstGeom>
          <a:noFill/>
        </p:spPr>
        <p:txBody>
          <a:bodyPr wrap="square" rtlCol="0">
            <a:spAutoFit/>
          </a:bodyPr>
          <a:lstStyle/>
          <a:p>
            <a:r>
              <a:rPr lang="en-CA" sz="1400" b="1" dirty="0"/>
              <a:t>“So…like…plants respond to</a:t>
            </a:r>
          </a:p>
          <a:p>
            <a:r>
              <a:rPr lang="en-CA" sz="1400" b="1" dirty="0"/>
              <a:t>infection by modulating gibberellin</a:t>
            </a:r>
          </a:p>
          <a:p>
            <a:r>
              <a:rPr lang="en-CA" sz="1400" b="1" dirty="0"/>
              <a:t>synthesis, which is a plant</a:t>
            </a:r>
          </a:p>
          <a:p>
            <a:r>
              <a:rPr lang="en-CA" sz="1400" b="1" dirty="0"/>
              <a:t>hormone, responsible for growth…</a:t>
            </a:r>
          </a:p>
          <a:p>
            <a:r>
              <a:rPr lang="en-CA" sz="1400" b="1" dirty="0"/>
              <a:t>So more growth means a thicker cell wall to defend against attack??”</a:t>
            </a:r>
          </a:p>
          <a:p>
            <a:r>
              <a:rPr lang="en-CA" sz="1400" b="1" dirty="0"/>
              <a:t> </a:t>
            </a:r>
          </a:p>
        </p:txBody>
      </p:sp>
      <p:cxnSp>
        <p:nvCxnSpPr>
          <p:cNvPr id="25" name="Straight Arrow Connector 24">
            <a:extLst>
              <a:ext uri="{FF2B5EF4-FFF2-40B4-BE49-F238E27FC236}">
                <a16:creationId xmlns:a16="http://schemas.microsoft.com/office/drawing/2014/main" id="{A1F3A049-5ABF-4495-9B0E-73C9A81F27EB}"/>
              </a:ext>
            </a:extLst>
          </p:cNvPr>
          <p:cNvCxnSpPr/>
          <p:nvPr/>
        </p:nvCxnSpPr>
        <p:spPr>
          <a:xfrm>
            <a:off x="10467975" y="5800725"/>
            <a:ext cx="0" cy="2857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AB2986D-CDCC-4C64-A830-0E171D55DF8D}"/>
              </a:ext>
            </a:extLst>
          </p:cNvPr>
          <p:cNvSpPr txBox="1"/>
          <p:nvPr/>
        </p:nvSpPr>
        <p:spPr>
          <a:xfrm>
            <a:off x="9302335" y="6108312"/>
            <a:ext cx="3006684" cy="307777"/>
          </a:xfrm>
          <a:prstGeom prst="rect">
            <a:avLst/>
          </a:prstGeom>
          <a:noFill/>
        </p:spPr>
        <p:txBody>
          <a:bodyPr wrap="square" rtlCol="0">
            <a:spAutoFit/>
          </a:bodyPr>
          <a:lstStyle/>
          <a:p>
            <a:r>
              <a:rPr lang="en-CA" sz="1400" b="1" dirty="0"/>
              <a:t>Okay…How would you test that?</a:t>
            </a:r>
          </a:p>
        </p:txBody>
      </p:sp>
    </p:spTree>
    <p:extLst>
      <p:ext uri="{BB962C8B-B14F-4D97-AF65-F5344CB8AC3E}">
        <p14:creationId xmlns:p14="http://schemas.microsoft.com/office/powerpoint/2010/main" val="235871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Resources exist to integrate our DEGs into pathways</a:t>
            </a:r>
          </a:p>
          <a:p>
            <a:pPr marL="342900" indent="-342900" algn="l">
              <a:buFontTx/>
              <a:buChar char="-"/>
            </a:pPr>
            <a:r>
              <a:rPr lang="en-CA" sz="1800" dirty="0"/>
              <a:t>KEGG – Kyoto Encyclopedia of Genes and Genomes!</a:t>
            </a:r>
          </a:p>
          <a:p>
            <a:pPr marL="342900" indent="-342900" algn="l">
              <a:buFontTx/>
              <a:buChar char="-"/>
            </a:pPr>
            <a:r>
              <a:rPr lang="en-CA" sz="1800" dirty="0"/>
              <a:t>Similar in some ways to GO, but more of a focus on visualizing pathways</a:t>
            </a:r>
          </a:p>
          <a:p>
            <a:pPr marL="342900" indent="-342900" algn="l">
              <a:buFontTx/>
              <a:buChar char="-"/>
            </a:pPr>
            <a:r>
              <a:rPr lang="en-US" sz="1800" dirty="0"/>
              <a:t>Database for Annotation, Visualization and Integrated Discovery (DAVID) -&gt; Integrates GO, KEGG </a:t>
            </a:r>
            <a:r>
              <a:rPr lang="en-US" sz="1800" dirty="0" err="1"/>
              <a:t>etc</a:t>
            </a: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Really useful for picking targets for biological validation/reverse genetics</a:t>
            </a:r>
          </a:p>
          <a:p>
            <a:pPr marL="342900" indent="-342900" algn="l">
              <a:buFontTx/>
              <a:buChar char="-"/>
            </a:pPr>
            <a:r>
              <a:rPr lang="en-CA" sz="1800" dirty="0"/>
              <a:t>Knock out a gene upstream/downstream of your DEG, see the effects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2</a:t>
            </a:r>
          </a:p>
        </p:txBody>
      </p:sp>
      <p:pic>
        <p:nvPicPr>
          <p:cNvPr id="5" name="Picture 4">
            <a:extLst>
              <a:ext uri="{FF2B5EF4-FFF2-40B4-BE49-F238E27FC236}">
                <a16:creationId xmlns:a16="http://schemas.microsoft.com/office/drawing/2014/main" id="{C855355F-3FE6-4375-A56D-83A7A5BAD5B1}"/>
              </a:ext>
            </a:extLst>
          </p:cNvPr>
          <p:cNvPicPr>
            <a:picLocks noChangeAspect="1"/>
          </p:cNvPicPr>
          <p:nvPr/>
        </p:nvPicPr>
        <p:blipFill>
          <a:blip r:embed="rId3"/>
          <a:stretch>
            <a:fillRect/>
          </a:stretch>
        </p:blipFill>
        <p:spPr>
          <a:xfrm>
            <a:off x="343855" y="2960780"/>
            <a:ext cx="5378123" cy="1246990"/>
          </a:xfrm>
          <a:prstGeom prst="rect">
            <a:avLst/>
          </a:prstGeom>
        </p:spPr>
      </p:pic>
      <p:pic>
        <p:nvPicPr>
          <p:cNvPr id="6" name="Picture 5">
            <a:extLst>
              <a:ext uri="{FF2B5EF4-FFF2-40B4-BE49-F238E27FC236}">
                <a16:creationId xmlns:a16="http://schemas.microsoft.com/office/drawing/2014/main" id="{724FCD8B-6817-4C76-A46E-0AD389BDD8AB}"/>
              </a:ext>
            </a:extLst>
          </p:cNvPr>
          <p:cNvPicPr>
            <a:picLocks noChangeAspect="1"/>
          </p:cNvPicPr>
          <p:nvPr/>
        </p:nvPicPr>
        <p:blipFill>
          <a:blip r:embed="rId4"/>
          <a:stretch>
            <a:fillRect/>
          </a:stretch>
        </p:blipFill>
        <p:spPr>
          <a:xfrm>
            <a:off x="6382426" y="2242868"/>
            <a:ext cx="4617444" cy="3189201"/>
          </a:xfrm>
          <a:prstGeom prst="rect">
            <a:avLst/>
          </a:prstGeom>
        </p:spPr>
      </p:pic>
    </p:spTree>
    <p:extLst>
      <p:ext uri="{BB962C8B-B14F-4D97-AF65-F5344CB8AC3E}">
        <p14:creationId xmlns:p14="http://schemas.microsoft.com/office/powerpoint/2010/main" val="31766888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Pokeweed -&gt; Non-model plant, genome wasn’t sequenced at that time – </a:t>
            </a:r>
            <a:r>
              <a:rPr lang="en-CA" sz="1800" i="1" dirty="0"/>
              <a:t>De novo</a:t>
            </a:r>
            <a:r>
              <a:rPr lang="en-CA" sz="1800" dirty="0"/>
              <a:t> transcriptome assembly</a:t>
            </a:r>
          </a:p>
          <a:p>
            <a:pPr marL="342900" indent="-342900" algn="l">
              <a:buFontTx/>
              <a:buChar char="-"/>
            </a:pPr>
            <a:r>
              <a:rPr lang="en-CA" sz="1800" dirty="0"/>
              <a:t>Pokeweed antiviral protein -&gt; Effective against plant and animal viruses -&gt; Several isoforms</a:t>
            </a:r>
          </a:p>
          <a:p>
            <a:pPr marL="342900" indent="-342900" algn="l">
              <a:buFontTx/>
              <a:buChar char="-"/>
            </a:pPr>
            <a:r>
              <a:rPr lang="en-CA" sz="1800" dirty="0"/>
              <a:t>Spraying pokeweed plants with </a:t>
            </a:r>
            <a:r>
              <a:rPr lang="en-CA" sz="1800" dirty="0" err="1"/>
              <a:t>jasmonic</a:t>
            </a:r>
            <a:r>
              <a:rPr lang="en-CA" sz="1800" dirty="0"/>
              <a:t> acid (JA) -&gt; Induce stress response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3</a:t>
            </a:r>
          </a:p>
        </p:txBody>
      </p:sp>
      <p:pic>
        <p:nvPicPr>
          <p:cNvPr id="5" name="Picture 4">
            <a:extLst>
              <a:ext uri="{FF2B5EF4-FFF2-40B4-BE49-F238E27FC236}">
                <a16:creationId xmlns:a16="http://schemas.microsoft.com/office/drawing/2014/main" id="{8920669B-8433-4DF0-92DF-CE491BAA0B3F}"/>
              </a:ext>
            </a:extLst>
          </p:cNvPr>
          <p:cNvPicPr>
            <a:picLocks noChangeAspect="1"/>
          </p:cNvPicPr>
          <p:nvPr/>
        </p:nvPicPr>
        <p:blipFill>
          <a:blip r:embed="rId3"/>
          <a:stretch>
            <a:fillRect/>
          </a:stretch>
        </p:blipFill>
        <p:spPr>
          <a:xfrm>
            <a:off x="303550" y="1942643"/>
            <a:ext cx="4424325" cy="1136458"/>
          </a:xfrm>
          <a:prstGeom prst="rect">
            <a:avLst/>
          </a:prstGeom>
        </p:spPr>
      </p:pic>
      <p:pic>
        <p:nvPicPr>
          <p:cNvPr id="5124" name="Picture 4" descr="Pokeweed Poisoning in Horses - Symptoms, Causes, Diagnosis, Treatment, Recovery, Management, Cost">
            <a:extLst>
              <a:ext uri="{FF2B5EF4-FFF2-40B4-BE49-F238E27FC236}">
                <a16:creationId xmlns:a16="http://schemas.microsoft.com/office/drawing/2014/main" id="{3CD93054-3552-4D43-8C23-D51EF991B2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543" r="31940"/>
          <a:stretch/>
        </p:blipFill>
        <p:spPr bwMode="auto">
          <a:xfrm>
            <a:off x="1205083" y="3174977"/>
            <a:ext cx="2328484" cy="34130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hinking Face on Apple iOS 13.3">
            <a:extLst>
              <a:ext uri="{FF2B5EF4-FFF2-40B4-BE49-F238E27FC236}">
                <a16:creationId xmlns:a16="http://schemas.microsoft.com/office/drawing/2014/main" id="{FD9A6FA6-1B93-42B8-AFD0-EC62F1806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8897" y="2877782"/>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64D290B-A084-4F4F-859D-2B216F15481E}"/>
              </a:ext>
            </a:extLst>
          </p:cNvPr>
          <p:cNvSpPr txBox="1"/>
          <p:nvPr/>
        </p:nvSpPr>
        <p:spPr>
          <a:xfrm>
            <a:off x="5383832" y="3034504"/>
            <a:ext cx="4885312" cy="369332"/>
          </a:xfrm>
          <a:prstGeom prst="rect">
            <a:avLst/>
          </a:prstGeom>
          <a:noFill/>
        </p:spPr>
        <p:txBody>
          <a:bodyPr wrap="none" rtlCol="0">
            <a:spAutoFit/>
          </a:bodyPr>
          <a:lstStyle/>
          <a:p>
            <a:r>
              <a:rPr lang="en-US" b="1" dirty="0"/>
              <a:t>What do I have to understand from this paper???</a:t>
            </a:r>
          </a:p>
        </p:txBody>
      </p:sp>
      <p:pic>
        <p:nvPicPr>
          <p:cNvPr id="10" name="Picture 2" descr="Thinking Face on Apple iOS 13.3">
            <a:extLst>
              <a:ext uri="{FF2B5EF4-FFF2-40B4-BE49-F238E27FC236}">
                <a16:creationId xmlns:a16="http://schemas.microsoft.com/office/drawing/2014/main" id="{78187F98-84DC-4E7C-B122-8CB383914F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3184" y="2877782"/>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BC5D373-E940-404C-9AC2-AABCF63C3097}"/>
              </a:ext>
            </a:extLst>
          </p:cNvPr>
          <p:cNvSpPr txBox="1"/>
          <p:nvPr/>
        </p:nvSpPr>
        <p:spPr>
          <a:xfrm>
            <a:off x="4727875" y="3618642"/>
            <a:ext cx="7235635" cy="923330"/>
          </a:xfrm>
          <a:prstGeom prst="rect">
            <a:avLst/>
          </a:prstGeom>
          <a:noFill/>
        </p:spPr>
        <p:txBody>
          <a:bodyPr wrap="none" rtlCol="0">
            <a:spAutoFit/>
          </a:bodyPr>
          <a:lstStyle/>
          <a:p>
            <a:pPr marL="285750" indent="-285750">
              <a:buFontTx/>
              <a:buChar char="-"/>
            </a:pPr>
            <a:r>
              <a:rPr lang="en-US" dirty="0"/>
              <a:t>How did the authors account for variability between plants?</a:t>
            </a:r>
          </a:p>
          <a:p>
            <a:pPr marL="285750" indent="-285750">
              <a:buFontTx/>
              <a:buChar char="-"/>
            </a:pPr>
            <a:r>
              <a:rPr lang="en-US" dirty="0"/>
              <a:t>Which specific genes were the authors interested in characterizing?</a:t>
            </a:r>
          </a:p>
          <a:p>
            <a:pPr marL="285750" indent="-285750">
              <a:buFontTx/>
              <a:buChar char="-"/>
            </a:pPr>
            <a:r>
              <a:rPr lang="en-US" dirty="0"/>
              <a:t>What novel aspects of PAP biology/regulation did the RNA-seq uncover?</a:t>
            </a:r>
          </a:p>
        </p:txBody>
      </p:sp>
    </p:spTree>
    <p:extLst>
      <p:ext uri="{BB962C8B-B14F-4D97-AF65-F5344CB8AC3E}">
        <p14:creationId xmlns:p14="http://schemas.microsoft.com/office/powerpoint/2010/main" val="2523493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NCBI BLAST</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dirty="0"/>
              <a:t>Few different flavors of BLAST</a:t>
            </a:r>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r>
              <a:rPr lang="en-CA" dirty="0" err="1"/>
              <a:t>blastn</a:t>
            </a:r>
            <a:r>
              <a:rPr lang="en-CA" dirty="0"/>
              <a:t> – nucleotide vs nucleotide</a:t>
            </a:r>
          </a:p>
          <a:p>
            <a:pPr marL="342900" indent="-342900" algn="l">
              <a:buFontTx/>
              <a:buChar char="-"/>
            </a:pPr>
            <a:r>
              <a:rPr lang="en-CA" dirty="0" err="1"/>
              <a:t>blastp</a:t>
            </a:r>
            <a:r>
              <a:rPr lang="en-CA" dirty="0"/>
              <a:t> – amino acid vs amino acid</a:t>
            </a:r>
          </a:p>
          <a:p>
            <a:pPr marL="342900" indent="-342900" algn="l">
              <a:buFontTx/>
              <a:buChar char="-"/>
            </a:pPr>
            <a:r>
              <a:rPr lang="en-CA" dirty="0" err="1"/>
              <a:t>blastx</a:t>
            </a:r>
            <a:r>
              <a:rPr lang="en-CA" dirty="0"/>
              <a:t> – translated nucleotide vs amino acid</a:t>
            </a:r>
          </a:p>
          <a:p>
            <a:pPr marL="342900" indent="-342900" algn="l">
              <a:buFontTx/>
              <a:buChar char="-"/>
            </a:pPr>
            <a:r>
              <a:rPr lang="en-CA" dirty="0" err="1"/>
              <a:t>tblastn</a:t>
            </a:r>
            <a:r>
              <a:rPr lang="en-CA" dirty="0"/>
              <a:t> – amino acid vs nucleotide</a:t>
            </a:r>
          </a:p>
          <a:p>
            <a:pPr marL="342900" indent="-342900" algn="l">
              <a:buFontTx/>
              <a:buChar char="-"/>
            </a:pPr>
            <a:endParaRPr lang="en-CA" dirty="0"/>
          </a:p>
          <a:p>
            <a:pPr marL="342900" indent="-342900" algn="l">
              <a:buFontTx/>
              <a:buChar char="-"/>
            </a:pPr>
            <a:r>
              <a:rPr lang="en-CA" dirty="0"/>
              <a:t>Different tools for different applications </a:t>
            </a:r>
          </a:p>
          <a:p>
            <a:pPr marL="342900" indent="-342900" algn="l">
              <a:buFontTx/>
              <a:buChar char="-"/>
            </a:pPr>
            <a:endParaRPr lang="en-CA" dirty="0"/>
          </a:p>
          <a:p>
            <a:pPr marL="342900" indent="-342900" algn="l">
              <a:buFontTx/>
              <a:buChar char="-"/>
            </a:pPr>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6" name="Picture 5">
            <a:extLst>
              <a:ext uri="{FF2B5EF4-FFF2-40B4-BE49-F238E27FC236}">
                <a16:creationId xmlns:a16="http://schemas.microsoft.com/office/drawing/2014/main" id="{51A65FAA-609B-4E7F-8382-1D15E126C36E}"/>
              </a:ext>
            </a:extLst>
          </p:cNvPr>
          <p:cNvPicPr>
            <a:picLocks noChangeAspect="1"/>
          </p:cNvPicPr>
          <p:nvPr/>
        </p:nvPicPr>
        <p:blipFill>
          <a:blip r:embed="rId3"/>
          <a:stretch>
            <a:fillRect/>
          </a:stretch>
        </p:blipFill>
        <p:spPr>
          <a:xfrm>
            <a:off x="619123" y="1326518"/>
            <a:ext cx="10953750" cy="1914525"/>
          </a:xfrm>
          <a:prstGeom prst="rect">
            <a:avLst/>
          </a:prstGeom>
        </p:spPr>
      </p:pic>
    </p:spTree>
    <p:extLst>
      <p:ext uri="{BB962C8B-B14F-4D97-AF65-F5344CB8AC3E}">
        <p14:creationId xmlns:p14="http://schemas.microsoft.com/office/powerpoint/2010/main" val="23815310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117016"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Accounting for variability happens during experimental design!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Heat maps are a good way of getting a overview of gene expression under your treatment</a:t>
            </a:r>
          </a:p>
          <a:p>
            <a:pPr marL="342900" indent="-342900" algn="l">
              <a:buFontTx/>
              <a:buChar char="-"/>
            </a:pPr>
            <a:r>
              <a:rPr lang="en-CA" sz="1800" dirty="0"/>
              <a:t>Venn diagrams -&gt; How many DEGs are unique to a specific treatment?</a:t>
            </a:r>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4</a:t>
            </a:r>
          </a:p>
        </p:txBody>
      </p:sp>
      <p:pic>
        <p:nvPicPr>
          <p:cNvPr id="13" name="Picture 12">
            <a:extLst>
              <a:ext uri="{FF2B5EF4-FFF2-40B4-BE49-F238E27FC236}">
                <a16:creationId xmlns:a16="http://schemas.microsoft.com/office/drawing/2014/main" id="{8067D7EC-44FB-4D5E-96E8-5CFD7B96049F}"/>
              </a:ext>
            </a:extLst>
          </p:cNvPr>
          <p:cNvPicPr>
            <a:picLocks noChangeAspect="1"/>
          </p:cNvPicPr>
          <p:nvPr/>
        </p:nvPicPr>
        <p:blipFill>
          <a:blip r:embed="rId3"/>
          <a:stretch>
            <a:fillRect/>
          </a:stretch>
        </p:blipFill>
        <p:spPr>
          <a:xfrm>
            <a:off x="59184" y="2038403"/>
            <a:ext cx="3643818" cy="2622072"/>
          </a:xfrm>
          <a:prstGeom prst="rect">
            <a:avLst/>
          </a:prstGeom>
        </p:spPr>
      </p:pic>
      <p:pic>
        <p:nvPicPr>
          <p:cNvPr id="14" name="Picture 13">
            <a:extLst>
              <a:ext uri="{FF2B5EF4-FFF2-40B4-BE49-F238E27FC236}">
                <a16:creationId xmlns:a16="http://schemas.microsoft.com/office/drawing/2014/main" id="{1C3CEFBA-1059-46F7-87C1-C57028881CE8}"/>
              </a:ext>
            </a:extLst>
          </p:cNvPr>
          <p:cNvPicPr>
            <a:picLocks noChangeAspect="1"/>
          </p:cNvPicPr>
          <p:nvPr/>
        </p:nvPicPr>
        <p:blipFill rotWithShape="1">
          <a:blip r:embed="rId4"/>
          <a:srcRect l="7275"/>
          <a:stretch/>
        </p:blipFill>
        <p:spPr>
          <a:xfrm>
            <a:off x="3821880" y="1439289"/>
            <a:ext cx="3191749" cy="3820300"/>
          </a:xfrm>
          <a:prstGeom prst="rect">
            <a:avLst/>
          </a:prstGeom>
        </p:spPr>
      </p:pic>
      <p:pic>
        <p:nvPicPr>
          <p:cNvPr id="5" name="Picture 4">
            <a:extLst>
              <a:ext uri="{FF2B5EF4-FFF2-40B4-BE49-F238E27FC236}">
                <a16:creationId xmlns:a16="http://schemas.microsoft.com/office/drawing/2014/main" id="{8C10C4AF-735D-4B33-A571-CBB30092E713}"/>
              </a:ext>
            </a:extLst>
          </p:cNvPr>
          <p:cNvPicPr>
            <a:picLocks noChangeAspect="1"/>
          </p:cNvPicPr>
          <p:nvPr/>
        </p:nvPicPr>
        <p:blipFill>
          <a:blip r:embed="rId5"/>
          <a:stretch>
            <a:fillRect/>
          </a:stretch>
        </p:blipFill>
        <p:spPr>
          <a:xfrm>
            <a:off x="7132507" y="1847636"/>
            <a:ext cx="5012986" cy="2724364"/>
          </a:xfrm>
          <a:prstGeom prst="rect">
            <a:avLst/>
          </a:prstGeom>
        </p:spPr>
      </p:pic>
    </p:spTree>
    <p:extLst>
      <p:ext uri="{BB962C8B-B14F-4D97-AF65-F5344CB8AC3E}">
        <p14:creationId xmlns:p14="http://schemas.microsoft.com/office/powerpoint/2010/main" val="398574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Not only did we find which PAP isoforms are responsive to JA, we found some new isoforms!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Stranded sequencing came in handy to identify natural antisense transcripts (NATs)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NATs can generate siRNAs -&gt; fine tune gene regulation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pic>
        <p:nvPicPr>
          <p:cNvPr id="8" name="Picture 7">
            <a:extLst>
              <a:ext uri="{FF2B5EF4-FFF2-40B4-BE49-F238E27FC236}">
                <a16:creationId xmlns:a16="http://schemas.microsoft.com/office/drawing/2014/main" id="{079739F3-6CAF-4F71-AD0E-B334B6E08D38}"/>
              </a:ext>
            </a:extLst>
          </p:cNvPr>
          <p:cNvPicPr>
            <a:picLocks noChangeAspect="1"/>
          </p:cNvPicPr>
          <p:nvPr/>
        </p:nvPicPr>
        <p:blipFill>
          <a:blip r:embed="rId3"/>
          <a:stretch>
            <a:fillRect/>
          </a:stretch>
        </p:blipFill>
        <p:spPr>
          <a:xfrm>
            <a:off x="1953325" y="1098316"/>
            <a:ext cx="8285349" cy="1726632"/>
          </a:xfrm>
          <a:prstGeom prst="rect">
            <a:avLst/>
          </a:prstGeom>
        </p:spPr>
      </p:pic>
      <p:pic>
        <p:nvPicPr>
          <p:cNvPr id="9" name="Picture 8">
            <a:extLst>
              <a:ext uri="{FF2B5EF4-FFF2-40B4-BE49-F238E27FC236}">
                <a16:creationId xmlns:a16="http://schemas.microsoft.com/office/drawing/2014/main" id="{81B5E6E5-7AD0-4349-A4A6-EAABB464EA08}"/>
              </a:ext>
            </a:extLst>
          </p:cNvPr>
          <p:cNvPicPr>
            <a:picLocks noChangeAspect="1"/>
          </p:cNvPicPr>
          <p:nvPr/>
        </p:nvPicPr>
        <p:blipFill rotWithShape="1">
          <a:blip r:embed="rId4"/>
          <a:srcRect l="-1" r="171"/>
          <a:stretch/>
        </p:blipFill>
        <p:spPr>
          <a:xfrm>
            <a:off x="2156603" y="3421833"/>
            <a:ext cx="6982237" cy="1404186"/>
          </a:xfrm>
          <a:prstGeom prst="rect">
            <a:avLst/>
          </a:prstGeom>
        </p:spPr>
      </p:pic>
      <p:pic>
        <p:nvPicPr>
          <p:cNvPr id="5122" name="Picture 2" descr="The three types of cis-NAT orientation that can form dsRNA: 5′ overlap (head-to-head) (A), 3′ overlap (tail-to-tail) (B) and the complete enclosure of one transcript by the other (full overlap) (C). Transcript sequences are always transcribed in the 5′ direction and are represented by arrows. Regions of complementarity between the two sequences are represented by dashed lines.">
            <a:extLst>
              <a:ext uri="{FF2B5EF4-FFF2-40B4-BE49-F238E27FC236}">
                <a16:creationId xmlns:a16="http://schemas.microsoft.com/office/drawing/2014/main" id="{AA60E9E9-54EF-442C-B628-9B1FEC4815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3325" y="4921895"/>
            <a:ext cx="7722499" cy="968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482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 are some other applications of RNA-seq?</a:t>
            </a:r>
          </a:p>
          <a:p>
            <a:pPr marL="342900" indent="-342900" algn="l">
              <a:buFontTx/>
              <a:buChar char="-"/>
            </a:pPr>
            <a:r>
              <a:rPr lang="en-CA" sz="1800" dirty="0"/>
              <a:t>Enrich for 5’ ends of complete mRNA -&gt; Cap-Analysis gene expression (CAGE)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CAGE can reveal complex promoter structures -&gt; Alternative start sites to produce mRNA isoforms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5" name="Picture 4">
            <a:extLst>
              <a:ext uri="{FF2B5EF4-FFF2-40B4-BE49-F238E27FC236}">
                <a16:creationId xmlns:a16="http://schemas.microsoft.com/office/drawing/2014/main" id="{9BD6E9BD-8246-426E-8D41-C2EC59DF5505}"/>
              </a:ext>
            </a:extLst>
          </p:cNvPr>
          <p:cNvPicPr>
            <a:picLocks noChangeAspect="1"/>
          </p:cNvPicPr>
          <p:nvPr/>
        </p:nvPicPr>
        <p:blipFill>
          <a:blip r:embed="rId3"/>
          <a:stretch>
            <a:fillRect/>
          </a:stretch>
        </p:blipFill>
        <p:spPr>
          <a:xfrm>
            <a:off x="413968" y="2805059"/>
            <a:ext cx="2027727" cy="3255627"/>
          </a:xfrm>
          <a:prstGeom prst="rect">
            <a:avLst/>
          </a:prstGeom>
        </p:spPr>
      </p:pic>
      <p:pic>
        <p:nvPicPr>
          <p:cNvPr id="6" name="Picture 5">
            <a:extLst>
              <a:ext uri="{FF2B5EF4-FFF2-40B4-BE49-F238E27FC236}">
                <a16:creationId xmlns:a16="http://schemas.microsoft.com/office/drawing/2014/main" id="{8F650A45-175C-4EEE-B4E3-B2641D862CC7}"/>
              </a:ext>
            </a:extLst>
          </p:cNvPr>
          <p:cNvPicPr>
            <a:picLocks noChangeAspect="1"/>
          </p:cNvPicPr>
          <p:nvPr/>
        </p:nvPicPr>
        <p:blipFill>
          <a:blip r:embed="rId4"/>
          <a:stretch>
            <a:fillRect/>
          </a:stretch>
        </p:blipFill>
        <p:spPr>
          <a:xfrm>
            <a:off x="9694262" y="3279078"/>
            <a:ext cx="2438554" cy="2307583"/>
          </a:xfrm>
          <a:prstGeom prst="rect">
            <a:avLst/>
          </a:prstGeom>
        </p:spPr>
      </p:pic>
      <p:pic>
        <p:nvPicPr>
          <p:cNvPr id="10" name="Picture 9">
            <a:extLst>
              <a:ext uri="{FF2B5EF4-FFF2-40B4-BE49-F238E27FC236}">
                <a16:creationId xmlns:a16="http://schemas.microsoft.com/office/drawing/2014/main" id="{277A1E26-B7B2-4EA5-9FB8-39353FF59A60}"/>
              </a:ext>
            </a:extLst>
          </p:cNvPr>
          <p:cNvPicPr>
            <a:picLocks noChangeAspect="1"/>
          </p:cNvPicPr>
          <p:nvPr/>
        </p:nvPicPr>
        <p:blipFill>
          <a:blip r:embed="rId5"/>
          <a:stretch>
            <a:fillRect/>
          </a:stretch>
        </p:blipFill>
        <p:spPr>
          <a:xfrm>
            <a:off x="6132900" y="2929315"/>
            <a:ext cx="3620544" cy="3007111"/>
          </a:xfrm>
          <a:prstGeom prst="rect">
            <a:avLst/>
          </a:prstGeom>
        </p:spPr>
      </p:pic>
      <p:pic>
        <p:nvPicPr>
          <p:cNvPr id="11" name="Picture 10">
            <a:extLst>
              <a:ext uri="{FF2B5EF4-FFF2-40B4-BE49-F238E27FC236}">
                <a16:creationId xmlns:a16="http://schemas.microsoft.com/office/drawing/2014/main" id="{F45950CC-EC3E-4A12-B23B-F420F033E446}"/>
              </a:ext>
            </a:extLst>
          </p:cNvPr>
          <p:cNvPicPr>
            <a:picLocks noChangeAspect="1"/>
          </p:cNvPicPr>
          <p:nvPr/>
        </p:nvPicPr>
        <p:blipFill>
          <a:blip r:embed="rId6"/>
          <a:stretch>
            <a:fillRect/>
          </a:stretch>
        </p:blipFill>
        <p:spPr>
          <a:xfrm>
            <a:off x="369121" y="1556695"/>
            <a:ext cx="5303897" cy="1013900"/>
          </a:xfrm>
          <a:prstGeom prst="rect">
            <a:avLst/>
          </a:prstGeom>
        </p:spPr>
      </p:pic>
      <p:pic>
        <p:nvPicPr>
          <p:cNvPr id="12" name="Picture 11">
            <a:extLst>
              <a:ext uri="{FF2B5EF4-FFF2-40B4-BE49-F238E27FC236}">
                <a16:creationId xmlns:a16="http://schemas.microsoft.com/office/drawing/2014/main" id="{4FD7CC4D-D5FE-4AA8-9482-EA752449BFC4}"/>
              </a:ext>
            </a:extLst>
          </p:cNvPr>
          <p:cNvPicPr>
            <a:picLocks noChangeAspect="1"/>
          </p:cNvPicPr>
          <p:nvPr/>
        </p:nvPicPr>
        <p:blipFill>
          <a:blip r:embed="rId7"/>
          <a:stretch>
            <a:fillRect/>
          </a:stretch>
        </p:blipFill>
        <p:spPr>
          <a:xfrm>
            <a:off x="2632881" y="3338247"/>
            <a:ext cx="3524678" cy="1753907"/>
          </a:xfrm>
          <a:prstGeom prst="rect">
            <a:avLst/>
          </a:prstGeom>
        </p:spPr>
      </p:pic>
    </p:spTree>
    <p:extLst>
      <p:ext uri="{BB962C8B-B14F-4D97-AF65-F5344CB8AC3E}">
        <p14:creationId xmlns:p14="http://schemas.microsoft.com/office/powerpoint/2010/main" val="2224603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2" y="0"/>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Small RNA sequencing -&gt; Find novel small RNAs</a:t>
            </a:r>
          </a:p>
          <a:p>
            <a:pPr marL="342900" indent="-342900" algn="l">
              <a:buFontTx/>
              <a:buChar char="-"/>
            </a:pPr>
            <a:r>
              <a:rPr lang="en-CA" sz="1800" dirty="0"/>
              <a:t>Validate cleavage sites with 5’ rapid amplification of cDNA ends (RACE)? Do-able for a handful of genes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Genome wide identification of cleaved RNA -&gt; PARE-seq -&gt; “Degradome seq”</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pic>
        <p:nvPicPr>
          <p:cNvPr id="7170" name="Picture 2" descr="image">
            <a:extLst>
              <a:ext uri="{FF2B5EF4-FFF2-40B4-BE49-F238E27FC236}">
                <a16:creationId xmlns:a16="http://schemas.microsoft.com/office/drawing/2014/main" id="{974ED0CC-1EFB-4F5E-946C-585EC5389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354" y="1513689"/>
            <a:ext cx="3206338" cy="26208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3505764-BD34-46ED-90A1-094480FEAD2F}"/>
              </a:ext>
            </a:extLst>
          </p:cNvPr>
          <p:cNvPicPr>
            <a:picLocks noChangeAspect="1"/>
          </p:cNvPicPr>
          <p:nvPr/>
        </p:nvPicPr>
        <p:blipFill>
          <a:blip r:embed="rId4"/>
          <a:stretch>
            <a:fillRect/>
          </a:stretch>
        </p:blipFill>
        <p:spPr>
          <a:xfrm>
            <a:off x="7085036" y="1513689"/>
            <a:ext cx="3249137" cy="2620886"/>
          </a:xfrm>
          <a:prstGeom prst="rect">
            <a:avLst/>
          </a:prstGeom>
        </p:spPr>
      </p:pic>
      <p:pic>
        <p:nvPicPr>
          <p:cNvPr id="7172" name="Picture 4" descr="image">
            <a:extLst>
              <a:ext uri="{FF2B5EF4-FFF2-40B4-BE49-F238E27FC236}">
                <a16:creationId xmlns:a16="http://schemas.microsoft.com/office/drawing/2014/main" id="{6D2F50CB-CA7C-45F5-8470-15D4B12D59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675" y="4488410"/>
            <a:ext cx="4002657" cy="11217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932752E-08F9-4817-B5D4-EC2E8BB7D407}"/>
              </a:ext>
            </a:extLst>
          </p:cNvPr>
          <p:cNvPicPr>
            <a:picLocks noChangeAspect="1"/>
          </p:cNvPicPr>
          <p:nvPr/>
        </p:nvPicPr>
        <p:blipFill>
          <a:blip r:embed="rId6"/>
          <a:stretch>
            <a:fillRect/>
          </a:stretch>
        </p:blipFill>
        <p:spPr>
          <a:xfrm>
            <a:off x="7272659" y="4230451"/>
            <a:ext cx="2873892" cy="1568813"/>
          </a:xfrm>
          <a:prstGeom prst="rect">
            <a:avLst/>
          </a:prstGeom>
        </p:spPr>
      </p:pic>
    </p:spTree>
    <p:extLst>
      <p:ext uri="{BB962C8B-B14F-4D97-AF65-F5344CB8AC3E}">
        <p14:creationId xmlns:p14="http://schemas.microsoft.com/office/powerpoint/2010/main" val="2434335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RNA-seq captures the </a:t>
            </a:r>
            <a:r>
              <a:rPr lang="en-CA" sz="1800" u="sng" dirty="0"/>
              <a:t>steady state</a:t>
            </a:r>
            <a:r>
              <a:rPr lang="en-CA" sz="1800" dirty="0"/>
              <a:t> of RNA in an organism, not short lived RNA species (Un-capped, no poly A tail, </a:t>
            </a:r>
            <a:r>
              <a:rPr lang="en-CA" sz="1800" dirty="0" err="1"/>
              <a:t>etc</a:t>
            </a:r>
            <a:r>
              <a:rPr lang="en-CA" sz="1800" dirty="0"/>
              <a:t>)</a:t>
            </a:r>
          </a:p>
          <a:p>
            <a:pPr marL="342900" indent="-342900" algn="l">
              <a:buFontTx/>
              <a:buChar char="-"/>
            </a:pPr>
            <a:r>
              <a:rPr lang="en-CA" sz="1800" dirty="0"/>
              <a:t>Enhancer RNAs -&gt; Transcribed from enhancer regions, bring together distal regions</a:t>
            </a:r>
          </a:p>
          <a:p>
            <a:pPr marL="342900" indent="-342900" algn="l">
              <a:buFontTx/>
              <a:buChar char="-"/>
            </a:pPr>
            <a:r>
              <a:rPr lang="en-CA" sz="1800" dirty="0"/>
              <a:t>Long intergenic non-coding RNAs, miRNAs…</a:t>
            </a:r>
          </a:p>
          <a:p>
            <a:pPr marL="342900" indent="-342900" algn="l">
              <a:buFontTx/>
              <a:buChar char="-"/>
            </a:pPr>
            <a:r>
              <a:rPr lang="en-US" sz="1800" dirty="0"/>
              <a:t>Global nuclear run-on sequencing (GRO-seq)</a:t>
            </a:r>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r>
              <a:rPr lang="en-US" sz="1800" dirty="0"/>
              <a:t>GRO-Seq </a:t>
            </a:r>
            <a:r>
              <a:rPr lang="en-CA" sz="1800" dirty="0"/>
              <a:t>reveals regulatory RNAs that we would have never seen before!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5" name="Picture 4">
            <a:extLst>
              <a:ext uri="{FF2B5EF4-FFF2-40B4-BE49-F238E27FC236}">
                <a16:creationId xmlns:a16="http://schemas.microsoft.com/office/drawing/2014/main" id="{2DCD6D74-B43A-4C3E-8214-8D4A8F22C635}"/>
              </a:ext>
            </a:extLst>
          </p:cNvPr>
          <p:cNvPicPr>
            <a:picLocks noChangeAspect="1"/>
          </p:cNvPicPr>
          <p:nvPr/>
        </p:nvPicPr>
        <p:blipFill>
          <a:blip r:embed="rId3"/>
          <a:stretch>
            <a:fillRect/>
          </a:stretch>
        </p:blipFill>
        <p:spPr>
          <a:xfrm>
            <a:off x="588514" y="2230754"/>
            <a:ext cx="5133975" cy="3427095"/>
          </a:xfrm>
          <a:prstGeom prst="rect">
            <a:avLst/>
          </a:prstGeom>
        </p:spPr>
      </p:pic>
      <p:pic>
        <p:nvPicPr>
          <p:cNvPr id="6" name="Picture 5">
            <a:extLst>
              <a:ext uri="{FF2B5EF4-FFF2-40B4-BE49-F238E27FC236}">
                <a16:creationId xmlns:a16="http://schemas.microsoft.com/office/drawing/2014/main" id="{268228F9-1FAC-4289-B0EA-B4AA882C38C9}"/>
              </a:ext>
            </a:extLst>
          </p:cNvPr>
          <p:cNvPicPr>
            <a:picLocks noChangeAspect="1"/>
          </p:cNvPicPr>
          <p:nvPr/>
        </p:nvPicPr>
        <p:blipFill>
          <a:blip r:embed="rId4"/>
          <a:stretch>
            <a:fillRect/>
          </a:stretch>
        </p:blipFill>
        <p:spPr>
          <a:xfrm>
            <a:off x="6287455" y="2690813"/>
            <a:ext cx="5325984" cy="1476374"/>
          </a:xfrm>
          <a:prstGeom prst="rect">
            <a:avLst/>
          </a:prstGeom>
        </p:spPr>
      </p:pic>
      <p:pic>
        <p:nvPicPr>
          <p:cNvPr id="10" name="Picture 9">
            <a:extLst>
              <a:ext uri="{FF2B5EF4-FFF2-40B4-BE49-F238E27FC236}">
                <a16:creationId xmlns:a16="http://schemas.microsoft.com/office/drawing/2014/main" id="{1BA07E95-E447-4046-BF0A-8788CF597CF1}"/>
              </a:ext>
            </a:extLst>
          </p:cNvPr>
          <p:cNvPicPr>
            <a:picLocks noChangeAspect="1"/>
          </p:cNvPicPr>
          <p:nvPr/>
        </p:nvPicPr>
        <p:blipFill>
          <a:blip r:embed="rId5"/>
          <a:stretch>
            <a:fillRect/>
          </a:stretch>
        </p:blipFill>
        <p:spPr>
          <a:xfrm>
            <a:off x="6036817" y="4280487"/>
            <a:ext cx="5657847" cy="1070814"/>
          </a:xfrm>
          <a:prstGeom prst="rect">
            <a:avLst/>
          </a:prstGeom>
        </p:spPr>
      </p:pic>
    </p:spTree>
    <p:extLst>
      <p:ext uri="{BB962C8B-B14F-4D97-AF65-F5344CB8AC3E}">
        <p14:creationId xmlns:p14="http://schemas.microsoft.com/office/powerpoint/2010/main" val="631784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Transcriptome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RNA-seq and derivative methods have contributed to our understanding of the functional elements of the genome</a:t>
            </a:r>
          </a:p>
          <a:p>
            <a:pPr marL="342900" indent="-342900" algn="l">
              <a:buFontTx/>
              <a:buChar char="-"/>
            </a:pPr>
            <a:r>
              <a:rPr lang="en-CA" sz="1800" dirty="0"/>
              <a:t>Different methods to functionally annotate our genome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Next up -&gt; High-throughput proteomics!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9</a:t>
            </a:r>
          </a:p>
        </p:txBody>
      </p:sp>
      <p:pic>
        <p:nvPicPr>
          <p:cNvPr id="12" name="Picture 11">
            <a:extLst>
              <a:ext uri="{FF2B5EF4-FFF2-40B4-BE49-F238E27FC236}">
                <a16:creationId xmlns:a16="http://schemas.microsoft.com/office/drawing/2014/main" id="{6F19C236-1608-4D01-B9DF-6177ADC34366}"/>
              </a:ext>
            </a:extLst>
          </p:cNvPr>
          <p:cNvPicPr>
            <a:picLocks noChangeAspect="1"/>
          </p:cNvPicPr>
          <p:nvPr/>
        </p:nvPicPr>
        <p:blipFill rotWithShape="1">
          <a:blip r:embed="rId3"/>
          <a:srcRect t="3521"/>
          <a:stretch/>
        </p:blipFill>
        <p:spPr>
          <a:xfrm>
            <a:off x="2067295" y="2002770"/>
            <a:ext cx="7449397" cy="1426230"/>
          </a:xfrm>
          <a:prstGeom prst="rect">
            <a:avLst/>
          </a:prstGeom>
        </p:spPr>
      </p:pic>
      <p:sp>
        <p:nvSpPr>
          <p:cNvPr id="6" name="Left Brace 5">
            <a:extLst>
              <a:ext uri="{FF2B5EF4-FFF2-40B4-BE49-F238E27FC236}">
                <a16:creationId xmlns:a16="http://schemas.microsoft.com/office/drawing/2014/main" id="{5FCB35BB-6B86-4B5C-AFAD-83941C56C226}"/>
              </a:ext>
            </a:extLst>
          </p:cNvPr>
          <p:cNvSpPr/>
          <p:nvPr/>
        </p:nvSpPr>
        <p:spPr>
          <a:xfrm rot="16200000">
            <a:off x="6282766" y="1873947"/>
            <a:ext cx="341640" cy="391398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15" name="Left Brace 14">
            <a:extLst>
              <a:ext uri="{FF2B5EF4-FFF2-40B4-BE49-F238E27FC236}">
                <a16:creationId xmlns:a16="http://schemas.microsoft.com/office/drawing/2014/main" id="{D107C2EA-C0F9-432F-94FF-2775E8D56D92}"/>
              </a:ext>
            </a:extLst>
          </p:cNvPr>
          <p:cNvSpPr/>
          <p:nvPr/>
        </p:nvSpPr>
        <p:spPr>
          <a:xfrm rot="16200000">
            <a:off x="3663788" y="3168952"/>
            <a:ext cx="341640" cy="132397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16" name="Left Brace 15">
            <a:extLst>
              <a:ext uri="{FF2B5EF4-FFF2-40B4-BE49-F238E27FC236}">
                <a16:creationId xmlns:a16="http://schemas.microsoft.com/office/drawing/2014/main" id="{6AC25432-BB23-415E-93E8-846A4411AD20}"/>
              </a:ext>
            </a:extLst>
          </p:cNvPr>
          <p:cNvSpPr/>
          <p:nvPr/>
        </p:nvSpPr>
        <p:spPr>
          <a:xfrm rot="16200000">
            <a:off x="2484774" y="3313910"/>
            <a:ext cx="341640" cy="103405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13" name="TextBox 12">
            <a:extLst>
              <a:ext uri="{FF2B5EF4-FFF2-40B4-BE49-F238E27FC236}">
                <a16:creationId xmlns:a16="http://schemas.microsoft.com/office/drawing/2014/main" id="{1F4DEE48-BB8A-40CA-BF23-39FD48C884CE}"/>
              </a:ext>
            </a:extLst>
          </p:cNvPr>
          <p:cNvSpPr txBox="1"/>
          <p:nvPr/>
        </p:nvSpPr>
        <p:spPr>
          <a:xfrm>
            <a:off x="3173413" y="4075082"/>
            <a:ext cx="1019831" cy="369332"/>
          </a:xfrm>
          <a:prstGeom prst="rect">
            <a:avLst/>
          </a:prstGeom>
          <a:noFill/>
        </p:spPr>
        <p:txBody>
          <a:bodyPr wrap="none" rtlCol="0">
            <a:spAutoFit/>
          </a:bodyPr>
          <a:lstStyle/>
          <a:p>
            <a:r>
              <a:rPr lang="en-CA" dirty="0" err="1"/>
              <a:t>ChIP</a:t>
            </a:r>
            <a:r>
              <a:rPr lang="en-CA" dirty="0"/>
              <a:t>-Seq</a:t>
            </a:r>
          </a:p>
        </p:txBody>
      </p:sp>
      <p:sp>
        <p:nvSpPr>
          <p:cNvPr id="19" name="TextBox 18">
            <a:extLst>
              <a:ext uri="{FF2B5EF4-FFF2-40B4-BE49-F238E27FC236}">
                <a16:creationId xmlns:a16="http://schemas.microsoft.com/office/drawing/2014/main" id="{D733E8E3-680B-452A-B6A1-33BEA4CD0829}"/>
              </a:ext>
            </a:extLst>
          </p:cNvPr>
          <p:cNvSpPr txBox="1"/>
          <p:nvPr/>
        </p:nvSpPr>
        <p:spPr>
          <a:xfrm>
            <a:off x="3971872" y="3843104"/>
            <a:ext cx="1111138" cy="369332"/>
          </a:xfrm>
          <a:prstGeom prst="rect">
            <a:avLst/>
          </a:prstGeom>
          <a:noFill/>
        </p:spPr>
        <p:txBody>
          <a:bodyPr wrap="none" rtlCol="0">
            <a:spAutoFit/>
          </a:bodyPr>
          <a:lstStyle/>
          <a:p>
            <a:r>
              <a:rPr lang="en-CA" dirty="0"/>
              <a:t>CAGE-Seq</a:t>
            </a:r>
          </a:p>
        </p:txBody>
      </p:sp>
      <p:sp>
        <p:nvSpPr>
          <p:cNvPr id="20" name="TextBox 19">
            <a:extLst>
              <a:ext uri="{FF2B5EF4-FFF2-40B4-BE49-F238E27FC236}">
                <a16:creationId xmlns:a16="http://schemas.microsoft.com/office/drawing/2014/main" id="{FB306F99-D96F-457B-8667-5981EE75CC83}"/>
              </a:ext>
            </a:extLst>
          </p:cNvPr>
          <p:cNvSpPr txBox="1"/>
          <p:nvPr/>
        </p:nvSpPr>
        <p:spPr>
          <a:xfrm>
            <a:off x="4070676" y="3382280"/>
            <a:ext cx="792653" cy="369332"/>
          </a:xfrm>
          <a:prstGeom prst="rect">
            <a:avLst/>
          </a:prstGeom>
          <a:noFill/>
        </p:spPr>
        <p:txBody>
          <a:bodyPr wrap="none" rtlCol="0">
            <a:spAutoFit/>
          </a:bodyPr>
          <a:lstStyle/>
          <a:p>
            <a:r>
              <a:rPr lang="en-CA" dirty="0"/>
              <a:t>+1 TSS</a:t>
            </a:r>
          </a:p>
        </p:txBody>
      </p:sp>
      <p:sp>
        <p:nvSpPr>
          <p:cNvPr id="21" name="TextBox 20">
            <a:extLst>
              <a:ext uri="{FF2B5EF4-FFF2-40B4-BE49-F238E27FC236}">
                <a16:creationId xmlns:a16="http://schemas.microsoft.com/office/drawing/2014/main" id="{3AF83F3E-FD7C-4088-AF0F-48123F2C2855}"/>
              </a:ext>
            </a:extLst>
          </p:cNvPr>
          <p:cNvSpPr txBox="1"/>
          <p:nvPr/>
        </p:nvSpPr>
        <p:spPr>
          <a:xfrm>
            <a:off x="2153430" y="4047677"/>
            <a:ext cx="1019190" cy="646331"/>
          </a:xfrm>
          <a:prstGeom prst="rect">
            <a:avLst/>
          </a:prstGeom>
          <a:noFill/>
        </p:spPr>
        <p:txBody>
          <a:bodyPr wrap="none" rtlCol="0">
            <a:spAutoFit/>
          </a:bodyPr>
          <a:lstStyle/>
          <a:p>
            <a:r>
              <a:rPr lang="en-CA" dirty="0"/>
              <a:t>RNA-Seq</a:t>
            </a:r>
          </a:p>
          <a:p>
            <a:r>
              <a:rPr lang="en-CA" dirty="0"/>
              <a:t>GRO-Seq</a:t>
            </a:r>
          </a:p>
        </p:txBody>
      </p:sp>
      <p:sp>
        <p:nvSpPr>
          <p:cNvPr id="22" name="TextBox 21">
            <a:extLst>
              <a:ext uri="{FF2B5EF4-FFF2-40B4-BE49-F238E27FC236}">
                <a16:creationId xmlns:a16="http://schemas.microsoft.com/office/drawing/2014/main" id="{1D3D992A-79ED-4619-8A56-C9BB1F1EB82F}"/>
              </a:ext>
            </a:extLst>
          </p:cNvPr>
          <p:cNvSpPr txBox="1"/>
          <p:nvPr/>
        </p:nvSpPr>
        <p:spPr>
          <a:xfrm>
            <a:off x="5943991" y="4066683"/>
            <a:ext cx="1019190" cy="646331"/>
          </a:xfrm>
          <a:prstGeom prst="rect">
            <a:avLst/>
          </a:prstGeom>
          <a:noFill/>
        </p:spPr>
        <p:txBody>
          <a:bodyPr wrap="none" rtlCol="0">
            <a:spAutoFit/>
          </a:bodyPr>
          <a:lstStyle/>
          <a:p>
            <a:r>
              <a:rPr lang="en-CA" dirty="0"/>
              <a:t>RNA-Seq</a:t>
            </a:r>
          </a:p>
          <a:p>
            <a:r>
              <a:rPr lang="en-CA" dirty="0"/>
              <a:t>GRO-Seq</a:t>
            </a:r>
          </a:p>
        </p:txBody>
      </p:sp>
      <p:sp>
        <p:nvSpPr>
          <p:cNvPr id="23" name="Left Brace 22">
            <a:extLst>
              <a:ext uri="{FF2B5EF4-FFF2-40B4-BE49-F238E27FC236}">
                <a16:creationId xmlns:a16="http://schemas.microsoft.com/office/drawing/2014/main" id="{AEA53506-013F-4E3D-BD8B-D1F2E6423A7F}"/>
              </a:ext>
            </a:extLst>
          </p:cNvPr>
          <p:cNvSpPr/>
          <p:nvPr/>
        </p:nvSpPr>
        <p:spPr>
          <a:xfrm rot="16200000">
            <a:off x="8787634" y="3313036"/>
            <a:ext cx="341640" cy="103405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p>
        </p:txBody>
      </p:sp>
      <p:sp>
        <p:nvSpPr>
          <p:cNvPr id="24" name="TextBox 23">
            <a:extLst>
              <a:ext uri="{FF2B5EF4-FFF2-40B4-BE49-F238E27FC236}">
                <a16:creationId xmlns:a16="http://schemas.microsoft.com/office/drawing/2014/main" id="{7E075F97-8401-4917-8FA6-274AA9376719}"/>
              </a:ext>
            </a:extLst>
          </p:cNvPr>
          <p:cNvSpPr txBox="1"/>
          <p:nvPr/>
        </p:nvSpPr>
        <p:spPr>
          <a:xfrm>
            <a:off x="8410579" y="4047676"/>
            <a:ext cx="1019190" cy="646331"/>
          </a:xfrm>
          <a:prstGeom prst="rect">
            <a:avLst/>
          </a:prstGeom>
          <a:noFill/>
        </p:spPr>
        <p:txBody>
          <a:bodyPr wrap="none" rtlCol="0">
            <a:spAutoFit/>
          </a:bodyPr>
          <a:lstStyle/>
          <a:p>
            <a:r>
              <a:rPr lang="en-CA" dirty="0"/>
              <a:t>RNA-Seq</a:t>
            </a:r>
          </a:p>
          <a:p>
            <a:r>
              <a:rPr lang="en-CA" dirty="0"/>
              <a:t>GRO-Seq</a:t>
            </a:r>
          </a:p>
        </p:txBody>
      </p:sp>
    </p:spTree>
    <p:extLst>
      <p:ext uri="{BB962C8B-B14F-4D97-AF65-F5344CB8AC3E}">
        <p14:creationId xmlns:p14="http://schemas.microsoft.com/office/powerpoint/2010/main" val="1070073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We have explored the functional aspects of the genome and transcriptome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Our last step in functional genomics -&gt; Proteome</a:t>
            </a:r>
          </a:p>
          <a:p>
            <a:pPr marL="342900" indent="-342900" algn="l">
              <a:buFontTx/>
              <a:buChar char="-"/>
            </a:pPr>
            <a:r>
              <a:rPr lang="en-CA" sz="1800" dirty="0"/>
              <a:t>The proteome is the sum total of proteins produced in the organism</a:t>
            </a:r>
          </a:p>
          <a:p>
            <a:pPr marL="342900" indent="-342900" algn="l">
              <a:buFontTx/>
              <a:buChar char="-"/>
            </a:pPr>
            <a:r>
              <a:rPr lang="en-CA" sz="1800" dirty="0"/>
              <a:t>Tools exist to study function of ONE protein, but what about all proteins in concert?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17" name="Picture 16">
            <a:extLst>
              <a:ext uri="{FF2B5EF4-FFF2-40B4-BE49-F238E27FC236}">
                <a16:creationId xmlns:a16="http://schemas.microsoft.com/office/drawing/2014/main" id="{68270333-49BA-4CA6-A539-757530EF7AE1}"/>
              </a:ext>
            </a:extLst>
          </p:cNvPr>
          <p:cNvPicPr>
            <a:picLocks noChangeAspect="1"/>
          </p:cNvPicPr>
          <p:nvPr/>
        </p:nvPicPr>
        <p:blipFill>
          <a:blip r:embed="rId3"/>
          <a:stretch>
            <a:fillRect/>
          </a:stretch>
        </p:blipFill>
        <p:spPr>
          <a:xfrm>
            <a:off x="4252597" y="1747656"/>
            <a:ext cx="3686802" cy="3362688"/>
          </a:xfrm>
          <a:prstGeom prst="rect">
            <a:avLst/>
          </a:prstGeom>
        </p:spPr>
      </p:pic>
      <p:sp>
        <p:nvSpPr>
          <p:cNvPr id="5" name="Oval 4">
            <a:extLst>
              <a:ext uri="{FF2B5EF4-FFF2-40B4-BE49-F238E27FC236}">
                <a16:creationId xmlns:a16="http://schemas.microsoft.com/office/drawing/2014/main" id="{C354B3AA-A46A-4CA3-B346-6C32D1ADD098}"/>
              </a:ext>
            </a:extLst>
          </p:cNvPr>
          <p:cNvSpPr/>
          <p:nvPr/>
        </p:nvSpPr>
        <p:spPr>
          <a:xfrm>
            <a:off x="6555618" y="3607458"/>
            <a:ext cx="1521345" cy="34517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52544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Studying the proteome of an organism is more difficult than sequencing the genome or transcriptome</a:t>
            </a:r>
          </a:p>
          <a:p>
            <a:pPr marL="342900" indent="-342900" algn="l">
              <a:buFontTx/>
              <a:buChar char="-"/>
            </a:pPr>
            <a:r>
              <a:rPr lang="en-CA" sz="1800" dirty="0"/>
              <a:t>Fewer tools analogous to PCR, NGS </a:t>
            </a:r>
            <a:r>
              <a:rPr lang="en-CA" sz="1800" dirty="0" err="1"/>
              <a:t>etc</a:t>
            </a:r>
            <a:endParaRPr lang="en-CA" sz="1800" dirty="0"/>
          </a:p>
          <a:p>
            <a:pPr marL="342900" indent="-342900" algn="l">
              <a:buFontTx/>
              <a:buChar char="-"/>
            </a:pPr>
            <a:r>
              <a:rPr lang="en-CA" sz="1800" dirty="0"/>
              <a:t>We can get the sequence of a known protein from a genome…but what if it’s an unknown protein?</a:t>
            </a:r>
          </a:p>
          <a:p>
            <a:pPr marL="342900" indent="-342900" algn="l">
              <a:buFontTx/>
              <a:buChar char="-"/>
            </a:pPr>
            <a:r>
              <a:rPr lang="en-CA" sz="1800" dirty="0"/>
              <a:t>Sequencing of a protein was done before sequencing of DNA -&gt; Also by Sanger!</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Limited to sequencing peptides 30-50 amino acids long</a:t>
            </a:r>
          </a:p>
          <a:p>
            <a:pPr marL="342900" indent="-342900" algn="l">
              <a:buFontTx/>
              <a:buChar char="-"/>
            </a:pPr>
            <a:r>
              <a:rPr lang="en-CA" sz="1800" dirty="0"/>
              <a:t>Length of peptide sequence can be increased by digestion with proteases</a:t>
            </a:r>
          </a:p>
          <a:p>
            <a:pPr marL="342900" indent="-342900" algn="l">
              <a:buFontTx/>
              <a:buChar char="-"/>
            </a:pPr>
            <a:r>
              <a:rPr lang="en-CA" sz="1800" dirty="0"/>
              <a:t>Not suited for high-throughput analysis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5122" name="Picture 2">
            <a:extLst>
              <a:ext uri="{FF2B5EF4-FFF2-40B4-BE49-F238E27FC236}">
                <a16:creationId xmlns:a16="http://schemas.microsoft.com/office/drawing/2014/main" id="{413DC8E4-5012-43CE-9879-FA1AFBD4A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5073" y="2286001"/>
            <a:ext cx="4841853" cy="3056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066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 came next? Mass spectrometry of proteins!</a:t>
            </a:r>
          </a:p>
          <a:p>
            <a:pPr marL="342900" indent="-342900" algn="l">
              <a:buFontTx/>
              <a:buChar char="-"/>
            </a:pPr>
            <a:r>
              <a:rPr lang="en-CA" sz="1800" dirty="0"/>
              <a:t>Mass spectrometers measure mass to charge ratios of molecules passed through them</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Complicated mixtures of proteins -&gt; 1D or 2D gel electrophoresis (isoelectric point vs size)</a:t>
            </a:r>
          </a:p>
          <a:p>
            <a:pPr marL="342900" indent="-342900" algn="l">
              <a:buFontTx/>
              <a:buChar char="-"/>
            </a:pPr>
            <a:r>
              <a:rPr lang="en-CA" sz="1800" dirty="0"/>
              <a:t>Most proteins are too big to be put directly into a mass spec -&gt; Fragmented by proteases, typically trypsin (trypsin digest)</a:t>
            </a:r>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6148" name="Picture 4" descr="14: Schematic diagram of a mass spectrometer.  ">
            <a:extLst>
              <a:ext uri="{FF2B5EF4-FFF2-40B4-BE49-F238E27FC236}">
                <a16:creationId xmlns:a16="http://schemas.microsoft.com/office/drawing/2014/main" id="{D2FF953B-D077-4969-BF25-7CAD07EE9B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07" y="2354579"/>
            <a:ext cx="2372979" cy="2388747"/>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B59BDC8A-5052-4724-9747-3BB8DE87A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036" y="2438398"/>
            <a:ext cx="3752974" cy="13868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wo dimensional gel electrophoresis (2-DE)">
            <a:extLst>
              <a:ext uri="{FF2B5EF4-FFF2-40B4-BE49-F238E27FC236}">
                <a16:creationId xmlns:a16="http://schemas.microsoft.com/office/drawing/2014/main" id="{8EE8E060-9ADB-4956-B958-7692AE2AA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1274" y="2438398"/>
            <a:ext cx="2567940" cy="141540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2D Gel Different Staining">
            <a:extLst>
              <a:ext uri="{FF2B5EF4-FFF2-40B4-BE49-F238E27FC236}">
                <a16:creationId xmlns:a16="http://schemas.microsoft.com/office/drawing/2014/main" id="{1ED5A14C-48F1-47C7-A262-824927A4D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8395" y="1914696"/>
            <a:ext cx="2421756" cy="2462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153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Peptides are separated through liquid chromatography -&gt; 2 stages of mass </a:t>
            </a:r>
            <a:r>
              <a:rPr lang="en-CA" sz="1800" dirty="0" err="1"/>
              <a:t>spectrometery</a:t>
            </a:r>
            <a:r>
              <a:rPr lang="en-CA" sz="1800" dirty="0"/>
              <a:t> -&gt; LC MS/MS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Experimental spectra are matched against theoretical spectra</a:t>
            </a:r>
          </a:p>
          <a:p>
            <a:pPr marL="342900" indent="-342900" algn="l">
              <a:buFontTx/>
              <a:buChar char="-"/>
            </a:pPr>
            <a:r>
              <a:rPr lang="en-CA" sz="1800" dirty="0"/>
              <a:t>Matching peptides to peptides</a:t>
            </a:r>
          </a:p>
          <a:p>
            <a:pPr marL="342900" indent="-342900" algn="l">
              <a:buFontTx/>
              <a:buChar char="-"/>
            </a:pPr>
            <a:r>
              <a:rPr lang="en-CA" sz="1800" dirty="0"/>
              <a:t>Like RNA-seq, a protein mass spec leaves you with a list -&gt; GO, KEGG</a:t>
            </a:r>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3" name="Picture 2">
            <a:extLst>
              <a:ext uri="{FF2B5EF4-FFF2-40B4-BE49-F238E27FC236}">
                <a16:creationId xmlns:a16="http://schemas.microsoft.com/office/drawing/2014/main" id="{498B34D7-C700-4853-A3EC-CAE48F321B7A}"/>
              </a:ext>
            </a:extLst>
          </p:cNvPr>
          <p:cNvPicPr>
            <a:picLocks noChangeAspect="1"/>
          </p:cNvPicPr>
          <p:nvPr/>
        </p:nvPicPr>
        <p:blipFill>
          <a:blip r:embed="rId3"/>
          <a:stretch>
            <a:fillRect/>
          </a:stretch>
        </p:blipFill>
        <p:spPr>
          <a:xfrm>
            <a:off x="1021278" y="1029484"/>
            <a:ext cx="3165570" cy="4131568"/>
          </a:xfrm>
          <a:prstGeom prst="rect">
            <a:avLst/>
          </a:prstGeom>
        </p:spPr>
      </p:pic>
      <p:pic>
        <p:nvPicPr>
          <p:cNvPr id="10" name="Picture 9">
            <a:extLst>
              <a:ext uri="{FF2B5EF4-FFF2-40B4-BE49-F238E27FC236}">
                <a16:creationId xmlns:a16="http://schemas.microsoft.com/office/drawing/2014/main" id="{7C720E4D-3FF5-4B13-8E28-82CDE8036512}"/>
              </a:ext>
            </a:extLst>
          </p:cNvPr>
          <p:cNvPicPr>
            <a:picLocks noChangeAspect="1"/>
          </p:cNvPicPr>
          <p:nvPr/>
        </p:nvPicPr>
        <p:blipFill>
          <a:blip r:embed="rId4"/>
          <a:stretch>
            <a:fillRect/>
          </a:stretch>
        </p:blipFill>
        <p:spPr>
          <a:xfrm>
            <a:off x="4497657" y="1680336"/>
            <a:ext cx="7163740" cy="3378087"/>
          </a:xfrm>
          <a:prstGeom prst="rect">
            <a:avLst/>
          </a:prstGeom>
        </p:spPr>
      </p:pic>
    </p:spTree>
    <p:extLst>
      <p:ext uri="{BB962C8B-B14F-4D97-AF65-F5344CB8AC3E}">
        <p14:creationId xmlns:p14="http://schemas.microsoft.com/office/powerpoint/2010/main" val="3649429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NCBI BLAST</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dirty="0"/>
              <a:t>Let’s do a quick example!</a:t>
            </a:r>
          </a:p>
          <a:p>
            <a:pPr marL="342900" indent="-342900" algn="l">
              <a:buFontTx/>
              <a:buChar char="-"/>
            </a:pPr>
            <a:r>
              <a:rPr lang="en-CA" dirty="0"/>
              <a:t>Assembled a bacterial genome with Galaxy and </a:t>
            </a:r>
            <a:r>
              <a:rPr lang="en-CA" dirty="0" err="1"/>
              <a:t>Flye</a:t>
            </a:r>
            <a:r>
              <a:rPr lang="en-CA" dirty="0"/>
              <a:t> (long read assembler) tool</a:t>
            </a:r>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r>
              <a:rPr lang="en-CA" dirty="0"/>
              <a:t>One large contig, nice! What is the smaller one? BLAST it</a:t>
            </a:r>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endParaRPr lang="en-CA" dirty="0"/>
          </a:p>
          <a:p>
            <a:pPr marL="342900" indent="-342900" algn="l">
              <a:buFontTx/>
              <a:buChar char="-"/>
            </a:pPr>
            <a:r>
              <a:rPr lang="en-CA" dirty="0"/>
              <a:t>E value, how likely are you to find a similar alignment in a database of random sequences?</a:t>
            </a:r>
          </a:p>
          <a:p>
            <a:pPr marL="342900" indent="-342900" algn="l">
              <a:buFontTx/>
              <a:buChar char="-"/>
            </a:pPr>
            <a:r>
              <a:rPr lang="en-CA" dirty="0"/>
              <a:t>Approaching 0, higher confidence in match </a:t>
            </a:r>
          </a:p>
          <a:p>
            <a:pPr marL="342900" indent="-342900" algn="l">
              <a:buFontTx/>
              <a:buChar char="-"/>
            </a:pPr>
            <a:endParaRPr lang="en-CA" dirty="0"/>
          </a:p>
          <a:p>
            <a:pPr marL="342900" indent="-342900" algn="l">
              <a:buFontTx/>
              <a:buChar char="-"/>
            </a:pPr>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5</a:t>
            </a:r>
          </a:p>
        </p:txBody>
      </p:sp>
      <p:pic>
        <p:nvPicPr>
          <p:cNvPr id="5" name="Picture 4">
            <a:extLst>
              <a:ext uri="{FF2B5EF4-FFF2-40B4-BE49-F238E27FC236}">
                <a16:creationId xmlns:a16="http://schemas.microsoft.com/office/drawing/2014/main" id="{1CD4DC32-08DA-4985-9F7D-873AF876D4F1}"/>
              </a:ext>
            </a:extLst>
          </p:cNvPr>
          <p:cNvPicPr>
            <a:picLocks noChangeAspect="1"/>
          </p:cNvPicPr>
          <p:nvPr/>
        </p:nvPicPr>
        <p:blipFill>
          <a:blip r:embed="rId3"/>
          <a:stretch>
            <a:fillRect/>
          </a:stretch>
        </p:blipFill>
        <p:spPr>
          <a:xfrm>
            <a:off x="3811386" y="1645560"/>
            <a:ext cx="4983566" cy="1266316"/>
          </a:xfrm>
          <a:prstGeom prst="rect">
            <a:avLst/>
          </a:prstGeom>
        </p:spPr>
      </p:pic>
      <p:pic>
        <p:nvPicPr>
          <p:cNvPr id="8" name="Picture 7">
            <a:extLst>
              <a:ext uri="{FF2B5EF4-FFF2-40B4-BE49-F238E27FC236}">
                <a16:creationId xmlns:a16="http://schemas.microsoft.com/office/drawing/2014/main" id="{8CEDBEFA-068F-4263-B579-D0599F3339DA}"/>
              </a:ext>
            </a:extLst>
          </p:cNvPr>
          <p:cNvPicPr>
            <a:picLocks noChangeAspect="1"/>
          </p:cNvPicPr>
          <p:nvPr/>
        </p:nvPicPr>
        <p:blipFill>
          <a:blip r:embed="rId4"/>
          <a:stretch>
            <a:fillRect/>
          </a:stretch>
        </p:blipFill>
        <p:spPr>
          <a:xfrm>
            <a:off x="344605" y="3562632"/>
            <a:ext cx="11582400" cy="1847850"/>
          </a:xfrm>
          <a:prstGeom prst="rect">
            <a:avLst/>
          </a:prstGeom>
        </p:spPr>
      </p:pic>
      <p:sp>
        <p:nvSpPr>
          <p:cNvPr id="10" name="Rectangle 9">
            <a:extLst>
              <a:ext uri="{FF2B5EF4-FFF2-40B4-BE49-F238E27FC236}">
                <a16:creationId xmlns:a16="http://schemas.microsoft.com/office/drawing/2014/main" id="{7F70A348-24D5-43D0-98A2-0C3B1B948C40}"/>
              </a:ext>
            </a:extLst>
          </p:cNvPr>
          <p:cNvSpPr/>
          <p:nvPr/>
        </p:nvSpPr>
        <p:spPr>
          <a:xfrm>
            <a:off x="9995589" y="3583077"/>
            <a:ext cx="532660" cy="194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4C789566-2735-431C-8362-6B6F078307C9}"/>
              </a:ext>
            </a:extLst>
          </p:cNvPr>
          <p:cNvSpPr/>
          <p:nvPr/>
        </p:nvSpPr>
        <p:spPr>
          <a:xfrm>
            <a:off x="10528249" y="3583077"/>
            <a:ext cx="532660" cy="194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BA7CD383-1888-49C2-B247-107DCCE0D7B8}"/>
              </a:ext>
            </a:extLst>
          </p:cNvPr>
          <p:cNvSpPr/>
          <p:nvPr/>
        </p:nvSpPr>
        <p:spPr>
          <a:xfrm>
            <a:off x="9561250" y="3583077"/>
            <a:ext cx="433670" cy="19415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604346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What’s the practical application of mass spec based proteomics?</a:t>
            </a:r>
          </a:p>
          <a:p>
            <a:pPr marL="342900" indent="-342900" algn="l">
              <a:buFontTx/>
              <a:buChar char="-"/>
            </a:pPr>
            <a:r>
              <a:rPr lang="en-CA" sz="1800" dirty="0"/>
              <a:t>Biomarker discovery for human cancers!</a:t>
            </a:r>
          </a:p>
          <a:p>
            <a:pPr marL="342900" indent="-342900" algn="l">
              <a:buFontTx/>
              <a:buChar char="-"/>
            </a:pPr>
            <a:r>
              <a:rPr lang="en-CA" sz="1800" dirty="0"/>
              <a:t>Exosomes contain proteins excreted by cells, can be detected in many human fluids, cancer cells tend to overproduce them</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Compare healthy and diseased exosomes with mass spec analysis, pick out differentially expressed proteins</a:t>
            </a:r>
          </a:p>
          <a:p>
            <a:pPr marL="342900" indent="-342900" algn="l">
              <a:buFontTx/>
              <a:buChar char="-"/>
            </a:pPr>
            <a:r>
              <a:rPr lang="en-CA" sz="1800" dirty="0"/>
              <a:t>Ability to detect cancers in less invasive ways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6" name="Picture 5">
            <a:extLst>
              <a:ext uri="{FF2B5EF4-FFF2-40B4-BE49-F238E27FC236}">
                <a16:creationId xmlns:a16="http://schemas.microsoft.com/office/drawing/2014/main" id="{C6876CDB-8592-48FB-84E4-601CF882165D}"/>
              </a:ext>
            </a:extLst>
          </p:cNvPr>
          <p:cNvPicPr>
            <a:picLocks noChangeAspect="1"/>
          </p:cNvPicPr>
          <p:nvPr/>
        </p:nvPicPr>
        <p:blipFill rotWithShape="1">
          <a:blip r:embed="rId3"/>
          <a:srcRect b="70951"/>
          <a:stretch/>
        </p:blipFill>
        <p:spPr>
          <a:xfrm>
            <a:off x="4875238" y="2887059"/>
            <a:ext cx="6092310" cy="1501140"/>
          </a:xfrm>
          <a:prstGeom prst="rect">
            <a:avLst/>
          </a:prstGeom>
        </p:spPr>
      </p:pic>
      <p:pic>
        <p:nvPicPr>
          <p:cNvPr id="8196" name="Picture 4">
            <a:extLst>
              <a:ext uri="{FF2B5EF4-FFF2-40B4-BE49-F238E27FC236}">
                <a16:creationId xmlns:a16="http://schemas.microsoft.com/office/drawing/2014/main" id="{3DC47670-7414-48D2-8DC4-00D35849A0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269" y="2706510"/>
            <a:ext cx="3223340" cy="227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071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We can tell which proteins are within a sample with mass spec, but what do they interact with?</a:t>
            </a:r>
          </a:p>
          <a:p>
            <a:pPr marL="342900" indent="-342900" algn="l">
              <a:buFontTx/>
              <a:buChar char="-"/>
            </a:pPr>
            <a:r>
              <a:rPr lang="en-CA" sz="1800" dirty="0"/>
              <a:t>Combine immunoprecipitation with mass-spec! (Affinity purification and mass spectrometry, AP-MS)</a:t>
            </a:r>
          </a:p>
          <a:p>
            <a:pPr marL="342900" indent="-342900" algn="l">
              <a:buFontTx/>
              <a:buChar char="-"/>
            </a:pPr>
            <a:r>
              <a:rPr lang="en-CA" sz="1800" dirty="0"/>
              <a:t>Proteins often work in complexes to perform their function</a:t>
            </a:r>
          </a:p>
          <a:p>
            <a:pPr marL="342900" indent="-342900" algn="l">
              <a:buFontTx/>
              <a:buChar char="-"/>
            </a:pPr>
            <a:r>
              <a:rPr lang="en-CA" sz="1800" dirty="0"/>
              <a:t>Arabidopsis thaliana nonhost resistant protein 2A/B (AtNHR2A/B) induced in response to pathogen infection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10" name="Picture 2" descr="Thinking Face on Apple iOS 13.3">
            <a:extLst>
              <a:ext uri="{FF2B5EF4-FFF2-40B4-BE49-F238E27FC236}">
                <a16:creationId xmlns:a16="http://schemas.microsoft.com/office/drawing/2014/main" id="{311D5BD1-5F76-477D-ABA2-D446C3D6A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958" y="3175861"/>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BA0C094-DC51-41B1-9832-A7AFC3D85637}"/>
              </a:ext>
            </a:extLst>
          </p:cNvPr>
          <p:cNvSpPr txBox="1"/>
          <p:nvPr/>
        </p:nvSpPr>
        <p:spPr>
          <a:xfrm>
            <a:off x="5381893" y="3332583"/>
            <a:ext cx="4885312" cy="369332"/>
          </a:xfrm>
          <a:prstGeom prst="rect">
            <a:avLst/>
          </a:prstGeom>
          <a:noFill/>
        </p:spPr>
        <p:txBody>
          <a:bodyPr wrap="none" rtlCol="0">
            <a:spAutoFit/>
          </a:bodyPr>
          <a:lstStyle/>
          <a:p>
            <a:r>
              <a:rPr lang="en-US" b="1" dirty="0"/>
              <a:t>What do I have to understand from this paper???</a:t>
            </a:r>
          </a:p>
        </p:txBody>
      </p:sp>
      <p:pic>
        <p:nvPicPr>
          <p:cNvPr id="12" name="Picture 2" descr="Thinking Face on Apple iOS 13.3">
            <a:extLst>
              <a:ext uri="{FF2B5EF4-FFF2-40B4-BE49-F238E27FC236}">
                <a16:creationId xmlns:a16="http://schemas.microsoft.com/office/drawing/2014/main" id="{C12E939C-5BA6-4C33-9DE5-744FDF63A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1245" y="3175861"/>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3B57626-5548-4009-8E91-DEEBE3519596}"/>
              </a:ext>
            </a:extLst>
          </p:cNvPr>
          <p:cNvSpPr txBox="1"/>
          <p:nvPr/>
        </p:nvSpPr>
        <p:spPr>
          <a:xfrm>
            <a:off x="5381893" y="3916721"/>
            <a:ext cx="6642708" cy="923330"/>
          </a:xfrm>
          <a:prstGeom prst="rect">
            <a:avLst/>
          </a:prstGeom>
          <a:noFill/>
        </p:spPr>
        <p:txBody>
          <a:bodyPr wrap="square" rtlCol="0">
            <a:spAutoFit/>
          </a:bodyPr>
          <a:lstStyle/>
          <a:p>
            <a:pPr marL="285750" indent="-285750">
              <a:buFontTx/>
              <a:buChar char="-"/>
            </a:pPr>
            <a:r>
              <a:rPr lang="en-US" dirty="0"/>
              <a:t>How did researchers construct an interaction network of MD3?</a:t>
            </a:r>
          </a:p>
          <a:p>
            <a:pPr marL="285750" indent="-285750">
              <a:buFontTx/>
              <a:buChar char="-"/>
            </a:pPr>
            <a:r>
              <a:rPr lang="en-US" dirty="0"/>
              <a:t>How did researchers validate the predicted protein-protein interactions? </a:t>
            </a:r>
          </a:p>
        </p:txBody>
      </p:sp>
      <p:pic>
        <p:nvPicPr>
          <p:cNvPr id="5" name="Picture 4">
            <a:extLst>
              <a:ext uri="{FF2B5EF4-FFF2-40B4-BE49-F238E27FC236}">
                <a16:creationId xmlns:a16="http://schemas.microsoft.com/office/drawing/2014/main" id="{D87DE363-0051-8E38-5F44-6CBDEE5AE159}"/>
              </a:ext>
            </a:extLst>
          </p:cNvPr>
          <p:cNvPicPr>
            <a:picLocks noChangeAspect="1"/>
          </p:cNvPicPr>
          <p:nvPr/>
        </p:nvPicPr>
        <p:blipFill>
          <a:blip r:embed="rId4"/>
          <a:stretch>
            <a:fillRect/>
          </a:stretch>
        </p:blipFill>
        <p:spPr>
          <a:xfrm>
            <a:off x="167398" y="2437927"/>
            <a:ext cx="5118543" cy="2402123"/>
          </a:xfrm>
          <a:prstGeom prst="rect">
            <a:avLst/>
          </a:prstGeom>
        </p:spPr>
      </p:pic>
    </p:spTree>
    <p:extLst>
      <p:ext uri="{BB962C8B-B14F-4D97-AF65-F5344CB8AC3E}">
        <p14:creationId xmlns:p14="http://schemas.microsoft.com/office/powerpoint/2010/main" val="5870911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8" name="Picture 7">
            <a:extLst>
              <a:ext uri="{FF2B5EF4-FFF2-40B4-BE49-F238E27FC236}">
                <a16:creationId xmlns:a16="http://schemas.microsoft.com/office/drawing/2014/main" id="{79D6C834-A677-3797-0180-EE7732033EEC}"/>
              </a:ext>
            </a:extLst>
          </p:cNvPr>
          <p:cNvPicPr>
            <a:picLocks noChangeAspect="1"/>
          </p:cNvPicPr>
          <p:nvPr/>
        </p:nvPicPr>
        <p:blipFill>
          <a:blip r:embed="rId3"/>
          <a:stretch>
            <a:fillRect/>
          </a:stretch>
        </p:blipFill>
        <p:spPr>
          <a:xfrm>
            <a:off x="59184" y="780542"/>
            <a:ext cx="5118543" cy="2402123"/>
          </a:xfrm>
          <a:prstGeom prst="rect">
            <a:avLst/>
          </a:prstGeom>
        </p:spPr>
      </p:pic>
      <p:pic>
        <p:nvPicPr>
          <p:cNvPr id="1026" name="Picture 2" descr="Details are in the caption following the image">
            <a:extLst>
              <a:ext uri="{FF2B5EF4-FFF2-40B4-BE49-F238E27FC236}">
                <a16:creationId xmlns:a16="http://schemas.microsoft.com/office/drawing/2014/main" id="{73D56053-6AC3-76D8-0A40-0C951D3367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0271" y="2297508"/>
            <a:ext cx="6350000" cy="283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5649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2050" name="Picture 2" descr="Details are in the caption following the image">
            <a:extLst>
              <a:ext uri="{FF2B5EF4-FFF2-40B4-BE49-F238E27FC236}">
                <a16:creationId xmlns:a16="http://schemas.microsoft.com/office/drawing/2014/main" id="{A8946AD0-A844-4DA1-AC1A-F997A54DB5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044" y="1122512"/>
            <a:ext cx="5412678" cy="51745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CAB6E94-3776-A525-E319-4A32D248B07E}"/>
              </a:ext>
            </a:extLst>
          </p:cNvPr>
          <p:cNvPicPr>
            <a:picLocks noChangeAspect="1"/>
          </p:cNvPicPr>
          <p:nvPr/>
        </p:nvPicPr>
        <p:blipFill>
          <a:blip r:embed="rId4"/>
          <a:stretch>
            <a:fillRect/>
          </a:stretch>
        </p:blipFill>
        <p:spPr>
          <a:xfrm>
            <a:off x="326813" y="869752"/>
            <a:ext cx="5118543" cy="2402123"/>
          </a:xfrm>
          <a:prstGeom prst="rect">
            <a:avLst/>
          </a:prstGeom>
        </p:spPr>
      </p:pic>
    </p:spTree>
    <p:extLst>
      <p:ext uri="{BB962C8B-B14F-4D97-AF65-F5344CB8AC3E}">
        <p14:creationId xmlns:p14="http://schemas.microsoft.com/office/powerpoint/2010/main" val="2421189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6" name="Picture 5">
            <a:extLst>
              <a:ext uri="{FF2B5EF4-FFF2-40B4-BE49-F238E27FC236}">
                <a16:creationId xmlns:a16="http://schemas.microsoft.com/office/drawing/2014/main" id="{5CAB6E94-3776-A525-E319-4A32D248B07E}"/>
              </a:ext>
            </a:extLst>
          </p:cNvPr>
          <p:cNvPicPr>
            <a:picLocks noChangeAspect="1"/>
          </p:cNvPicPr>
          <p:nvPr/>
        </p:nvPicPr>
        <p:blipFill>
          <a:blip r:embed="rId3"/>
          <a:stretch>
            <a:fillRect/>
          </a:stretch>
        </p:blipFill>
        <p:spPr>
          <a:xfrm>
            <a:off x="326813" y="869752"/>
            <a:ext cx="5118543" cy="2402123"/>
          </a:xfrm>
          <a:prstGeom prst="rect">
            <a:avLst/>
          </a:prstGeom>
        </p:spPr>
      </p:pic>
      <p:pic>
        <p:nvPicPr>
          <p:cNvPr id="4098" name="Picture 2" descr="Details are in the caption following the image">
            <a:extLst>
              <a:ext uri="{FF2B5EF4-FFF2-40B4-BE49-F238E27FC236}">
                <a16:creationId xmlns:a16="http://schemas.microsoft.com/office/drawing/2014/main" id="{A6B50248-F3EC-D24A-43E9-7A62F0B7D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817" y="995609"/>
            <a:ext cx="5758366" cy="543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906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6" name="Picture 5">
            <a:extLst>
              <a:ext uri="{FF2B5EF4-FFF2-40B4-BE49-F238E27FC236}">
                <a16:creationId xmlns:a16="http://schemas.microsoft.com/office/drawing/2014/main" id="{5CAB6E94-3776-A525-E319-4A32D248B07E}"/>
              </a:ext>
            </a:extLst>
          </p:cNvPr>
          <p:cNvPicPr>
            <a:picLocks noChangeAspect="1"/>
          </p:cNvPicPr>
          <p:nvPr/>
        </p:nvPicPr>
        <p:blipFill>
          <a:blip r:embed="rId3"/>
          <a:stretch>
            <a:fillRect/>
          </a:stretch>
        </p:blipFill>
        <p:spPr>
          <a:xfrm>
            <a:off x="326813" y="869752"/>
            <a:ext cx="5453351" cy="2559248"/>
          </a:xfrm>
          <a:prstGeom prst="rect">
            <a:avLst/>
          </a:prstGeom>
        </p:spPr>
      </p:pic>
      <p:pic>
        <p:nvPicPr>
          <p:cNvPr id="6146" name="Picture 2" descr="Details are in the caption following the image">
            <a:extLst>
              <a:ext uri="{FF2B5EF4-FFF2-40B4-BE49-F238E27FC236}">
                <a16:creationId xmlns:a16="http://schemas.microsoft.com/office/drawing/2014/main" id="{94252A8E-6030-AC66-4BF6-D2C2EB962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0995" y="788676"/>
            <a:ext cx="5118543" cy="5849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088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6" name="Picture 5">
            <a:extLst>
              <a:ext uri="{FF2B5EF4-FFF2-40B4-BE49-F238E27FC236}">
                <a16:creationId xmlns:a16="http://schemas.microsoft.com/office/drawing/2014/main" id="{5CAB6E94-3776-A525-E319-4A32D248B07E}"/>
              </a:ext>
            </a:extLst>
          </p:cNvPr>
          <p:cNvPicPr>
            <a:picLocks noChangeAspect="1"/>
          </p:cNvPicPr>
          <p:nvPr/>
        </p:nvPicPr>
        <p:blipFill>
          <a:blip r:embed="rId3"/>
          <a:stretch>
            <a:fillRect/>
          </a:stretch>
        </p:blipFill>
        <p:spPr>
          <a:xfrm>
            <a:off x="326813" y="869752"/>
            <a:ext cx="5453351" cy="2559248"/>
          </a:xfrm>
          <a:prstGeom prst="rect">
            <a:avLst/>
          </a:prstGeom>
        </p:spPr>
      </p:pic>
      <p:pic>
        <p:nvPicPr>
          <p:cNvPr id="8194" name="Picture 2" descr="Details are in the caption following the image">
            <a:extLst>
              <a:ext uri="{FF2B5EF4-FFF2-40B4-BE49-F238E27FC236}">
                <a16:creationId xmlns:a16="http://schemas.microsoft.com/office/drawing/2014/main" id="{63435964-67D8-B226-66AC-454BE4C7C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588" y="1007072"/>
            <a:ext cx="5783398" cy="530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334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etails are in the caption following the image">
            <a:extLst>
              <a:ext uri="{FF2B5EF4-FFF2-40B4-BE49-F238E27FC236}">
                <a16:creationId xmlns:a16="http://schemas.microsoft.com/office/drawing/2014/main" id="{F79EE0C4-8FD8-DA81-9131-BBF4DFC2B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1" y="1664134"/>
            <a:ext cx="5558316" cy="47356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069ACC-1751-414C-DEF1-8BB2456D6250}"/>
              </a:ext>
            </a:extLst>
          </p:cNvPr>
          <p:cNvSpPr txBox="1"/>
          <p:nvPr/>
        </p:nvSpPr>
        <p:spPr>
          <a:xfrm>
            <a:off x="1472540" y="842655"/>
            <a:ext cx="5558316" cy="584775"/>
          </a:xfrm>
          <a:prstGeom prst="rect">
            <a:avLst/>
          </a:prstGeom>
          <a:noFill/>
        </p:spPr>
        <p:txBody>
          <a:bodyPr wrap="none" rtlCol="0">
            <a:spAutoFit/>
          </a:bodyPr>
          <a:lstStyle/>
          <a:p>
            <a:r>
              <a:rPr lang="en-RW" sz="3200" b="1" dirty="0"/>
              <a:t>Co-IP: Co-Immunoprecipitation </a:t>
            </a:r>
          </a:p>
        </p:txBody>
      </p:sp>
    </p:spTree>
    <p:extLst>
      <p:ext uri="{BB962C8B-B14F-4D97-AF65-F5344CB8AC3E}">
        <p14:creationId xmlns:p14="http://schemas.microsoft.com/office/powerpoint/2010/main" val="619240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Yeast 2-hybrid can also detect protein-protein interactions</a:t>
            </a:r>
          </a:p>
          <a:p>
            <a:pPr marL="342900" indent="-342900" algn="l">
              <a:buFontTx/>
              <a:buChar char="-"/>
            </a:pPr>
            <a:r>
              <a:rPr lang="en-CA" sz="1800" dirty="0"/>
              <a:t>Activator domain and binding domain brought together by bait and prey proteins, activate transcription of a reporter gene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Protein of interest in bait plasmid, cDNA library in prey plasmid, co-transform -&gt; NGS on colonies that survive</a:t>
            </a:r>
          </a:p>
          <a:p>
            <a:pPr marL="342900" indent="-342900" algn="l">
              <a:buFontTx/>
              <a:buChar char="-"/>
            </a:pPr>
            <a:r>
              <a:rPr lang="en-CA" sz="1800" dirty="0"/>
              <a:t>Yeast 2-hybrid detects stable protein interactions, not transient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6" name="Picture 5">
            <a:extLst>
              <a:ext uri="{FF2B5EF4-FFF2-40B4-BE49-F238E27FC236}">
                <a16:creationId xmlns:a16="http://schemas.microsoft.com/office/drawing/2014/main" id="{6A3D8A9C-6206-49C2-BD0F-CE4FB7542A54}"/>
              </a:ext>
            </a:extLst>
          </p:cNvPr>
          <p:cNvPicPr>
            <a:picLocks noChangeAspect="1"/>
          </p:cNvPicPr>
          <p:nvPr/>
        </p:nvPicPr>
        <p:blipFill>
          <a:blip r:embed="rId3"/>
          <a:stretch>
            <a:fillRect/>
          </a:stretch>
        </p:blipFill>
        <p:spPr>
          <a:xfrm>
            <a:off x="4876993" y="1656272"/>
            <a:ext cx="6492532" cy="3369334"/>
          </a:xfrm>
          <a:prstGeom prst="rect">
            <a:avLst/>
          </a:prstGeom>
        </p:spPr>
      </p:pic>
      <p:pic>
        <p:nvPicPr>
          <p:cNvPr id="10242" name="Picture 2" descr=" figure 1">
            <a:extLst>
              <a:ext uri="{FF2B5EF4-FFF2-40B4-BE49-F238E27FC236}">
                <a16:creationId xmlns:a16="http://schemas.microsoft.com/office/drawing/2014/main" id="{6D6954AC-7617-41E4-9B4D-57F052EC2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17" y="1724939"/>
            <a:ext cx="4538932" cy="3426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133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59183"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Yeast 2-hybrid is a well proven technology, suffers from high false positive rate</a:t>
            </a:r>
          </a:p>
          <a:p>
            <a:pPr marL="342900" indent="-342900" algn="l">
              <a:buFontTx/>
              <a:buChar char="-"/>
            </a:pPr>
            <a:r>
              <a:rPr lang="en-CA" sz="1800" dirty="0"/>
              <a:t>Proteins may not fold the same in yeast as in humans/plants </a:t>
            </a:r>
            <a:r>
              <a:rPr lang="en-CA" sz="1800" dirty="0" err="1"/>
              <a:t>etc</a:t>
            </a:r>
            <a:endParaRPr lang="en-CA" sz="1800" dirty="0"/>
          </a:p>
          <a:p>
            <a:pPr marL="342900" indent="-342900" algn="l">
              <a:buFontTx/>
              <a:buChar char="-"/>
            </a:pPr>
            <a:r>
              <a:rPr lang="en-CA" sz="1800" dirty="0" err="1"/>
              <a:t>BioID</a:t>
            </a:r>
            <a:r>
              <a:rPr lang="en-CA" sz="1800" dirty="0"/>
              <a:t> method – Fusing your protein of interest to a promiscuous biotin ligase (</a:t>
            </a:r>
            <a:r>
              <a:rPr lang="en-CA" sz="1800" dirty="0" err="1"/>
              <a:t>BirA</a:t>
            </a:r>
            <a:r>
              <a:rPr lang="en-CA" sz="1800" dirty="0"/>
              <a:t>), pulling down biotinylated proteins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err="1"/>
              <a:t>Biotinylation</a:t>
            </a:r>
            <a:r>
              <a:rPr lang="en-CA" sz="1800" dirty="0"/>
              <a:t> happens very quickly in a 10nm radius, labeling transient and weak interactions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3" name="Picture 2">
            <a:extLst>
              <a:ext uri="{FF2B5EF4-FFF2-40B4-BE49-F238E27FC236}">
                <a16:creationId xmlns:a16="http://schemas.microsoft.com/office/drawing/2014/main" id="{A17C5A66-5B68-43BB-A6FD-E8237FEC5CDC}"/>
              </a:ext>
            </a:extLst>
          </p:cNvPr>
          <p:cNvPicPr>
            <a:picLocks noChangeAspect="1"/>
          </p:cNvPicPr>
          <p:nvPr/>
        </p:nvPicPr>
        <p:blipFill>
          <a:blip r:embed="rId3"/>
          <a:stretch>
            <a:fillRect/>
          </a:stretch>
        </p:blipFill>
        <p:spPr>
          <a:xfrm>
            <a:off x="3748659" y="3213309"/>
            <a:ext cx="4541808" cy="2837995"/>
          </a:xfrm>
          <a:prstGeom prst="rect">
            <a:avLst/>
          </a:prstGeom>
        </p:spPr>
      </p:pic>
      <p:pic>
        <p:nvPicPr>
          <p:cNvPr id="5" name="Picture 4">
            <a:extLst>
              <a:ext uri="{FF2B5EF4-FFF2-40B4-BE49-F238E27FC236}">
                <a16:creationId xmlns:a16="http://schemas.microsoft.com/office/drawing/2014/main" id="{CFB7CCD9-77FF-4A53-85C2-A628D4F78244}"/>
              </a:ext>
            </a:extLst>
          </p:cNvPr>
          <p:cNvPicPr>
            <a:picLocks noChangeAspect="1"/>
          </p:cNvPicPr>
          <p:nvPr/>
        </p:nvPicPr>
        <p:blipFill>
          <a:blip r:embed="rId4"/>
          <a:stretch>
            <a:fillRect/>
          </a:stretch>
        </p:blipFill>
        <p:spPr>
          <a:xfrm>
            <a:off x="3576632" y="1885059"/>
            <a:ext cx="4609836" cy="1232374"/>
          </a:xfrm>
          <a:prstGeom prst="rect">
            <a:avLst/>
          </a:prstGeom>
        </p:spPr>
      </p:pic>
    </p:spTree>
    <p:extLst>
      <p:ext uri="{BB962C8B-B14F-4D97-AF65-F5344CB8AC3E}">
        <p14:creationId xmlns:p14="http://schemas.microsoft.com/office/powerpoint/2010/main" val="82686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Functional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117018" y="681413"/>
            <a:ext cx="6643924" cy="580725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dirty="0"/>
              <a:t>BLAST alignment/databases is one of the main pillars of functional annotation</a:t>
            </a:r>
          </a:p>
          <a:p>
            <a:pPr algn="l"/>
            <a:endParaRPr lang="en-CA" dirty="0"/>
          </a:p>
          <a:p>
            <a:pPr algn="l"/>
            <a:endParaRPr lang="en-CA" dirty="0"/>
          </a:p>
          <a:p>
            <a:pPr algn="l"/>
            <a:endParaRPr lang="en-CA" dirty="0"/>
          </a:p>
          <a:p>
            <a:pPr algn="l"/>
            <a:endParaRPr lang="en-CA" dirty="0"/>
          </a:p>
          <a:p>
            <a:pPr algn="l"/>
            <a:endParaRPr lang="en-CA" dirty="0"/>
          </a:p>
          <a:p>
            <a:pPr marL="342900" indent="-342900" algn="l">
              <a:buFontTx/>
              <a:buChar char="-"/>
            </a:pPr>
            <a:r>
              <a:rPr lang="en-CA" dirty="0">
                <a:solidFill>
                  <a:srgbClr val="C00000"/>
                </a:solidFill>
              </a:rPr>
              <a:t>What if we’re studying a newly discovered organism with little homology with others?</a:t>
            </a:r>
          </a:p>
          <a:p>
            <a:pPr marL="342900" indent="-342900" algn="l">
              <a:buFontTx/>
              <a:buChar char="-"/>
            </a:pPr>
            <a:r>
              <a:rPr lang="en-CA" dirty="0">
                <a:solidFill>
                  <a:srgbClr val="C00000"/>
                </a:solidFill>
              </a:rPr>
              <a:t>What if we want to functionally annotate poorly studied genes?</a:t>
            </a:r>
          </a:p>
          <a:p>
            <a:pPr marL="342900" indent="-342900" algn="l">
              <a:buFontTx/>
              <a:buChar char="-"/>
            </a:pPr>
            <a:endParaRPr lang="en-CA" dirty="0"/>
          </a:p>
          <a:p>
            <a:pPr marL="342900" indent="-342900" algn="l">
              <a:buFontTx/>
              <a:buChar char="-"/>
            </a:pPr>
            <a:endParaRPr lang="en-CA"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6</a:t>
            </a:r>
          </a:p>
        </p:txBody>
      </p:sp>
      <p:pic>
        <p:nvPicPr>
          <p:cNvPr id="2050" name="Picture 2">
            <a:extLst>
              <a:ext uri="{FF2B5EF4-FFF2-40B4-BE49-F238E27FC236}">
                <a16:creationId xmlns:a16="http://schemas.microsoft.com/office/drawing/2014/main" id="{18A332A5-E053-4389-BE17-110662238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5237" y="681413"/>
            <a:ext cx="4638060" cy="60642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5517A58-9D2C-4C2E-5F2D-50D7BB38D0AD}"/>
              </a:ext>
            </a:extLst>
          </p:cNvPr>
          <p:cNvSpPr txBox="1"/>
          <p:nvPr/>
        </p:nvSpPr>
        <p:spPr>
          <a:xfrm>
            <a:off x="530504" y="2085942"/>
            <a:ext cx="6074229" cy="923330"/>
          </a:xfrm>
          <a:prstGeom prst="rect">
            <a:avLst/>
          </a:prstGeom>
          <a:noFill/>
        </p:spPr>
        <p:txBody>
          <a:bodyPr wrap="square">
            <a:spAutoFit/>
          </a:bodyPr>
          <a:lstStyle/>
          <a:p>
            <a:r>
              <a:rPr lang="en-US" sz="1800" b="1" i="0" kern="1200" dirty="0">
                <a:solidFill>
                  <a:schemeClr val="tx1"/>
                </a:solidFill>
                <a:effectLst/>
                <a:latin typeface="+mn-lt"/>
                <a:ea typeface="+mn-ea"/>
                <a:cs typeface="+mn-cs"/>
              </a:rPr>
              <a:t>GAMOLA2, </a:t>
            </a:r>
          </a:p>
          <a:p>
            <a:r>
              <a:rPr lang="en-US" sz="1800" b="1" i="0" kern="1200" dirty="0">
                <a:solidFill>
                  <a:schemeClr val="tx1"/>
                </a:solidFill>
                <a:effectLst/>
                <a:latin typeface="+mn-lt"/>
                <a:ea typeface="+mn-ea"/>
                <a:cs typeface="+mn-cs"/>
              </a:rPr>
              <a:t>a Comprehensive Software Package for the Annotation and Curation of Draft and Complete Microbial Genomes</a:t>
            </a:r>
          </a:p>
        </p:txBody>
      </p:sp>
      <p:sp>
        <p:nvSpPr>
          <p:cNvPr id="9" name="TextBox 8">
            <a:extLst>
              <a:ext uri="{FF2B5EF4-FFF2-40B4-BE49-F238E27FC236}">
                <a16:creationId xmlns:a16="http://schemas.microsoft.com/office/drawing/2014/main" id="{116A2A41-A752-3E00-E22C-17C42BE6AA56}"/>
              </a:ext>
            </a:extLst>
          </p:cNvPr>
          <p:cNvSpPr txBox="1"/>
          <p:nvPr/>
        </p:nvSpPr>
        <p:spPr>
          <a:xfrm>
            <a:off x="530504" y="2968513"/>
            <a:ext cx="6155870" cy="338554"/>
          </a:xfrm>
          <a:prstGeom prst="rect">
            <a:avLst/>
          </a:prstGeom>
          <a:noFill/>
        </p:spPr>
        <p:txBody>
          <a:bodyPr wrap="square">
            <a:spAutoFit/>
          </a:bodyPr>
          <a:lstStyle/>
          <a:p>
            <a:r>
              <a:rPr lang="en-RW" sz="1600" dirty="0">
                <a:hlinkClick r:id="rId4"/>
              </a:rPr>
              <a:t>https://www.ncbi.nlm.nih.gov/pmc/articles/PMC5362640/</a:t>
            </a:r>
            <a:r>
              <a:rPr lang="en-RW" sz="1600" dirty="0"/>
              <a:t> </a:t>
            </a:r>
          </a:p>
        </p:txBody>
      </p:sp>
    </p:spTree>
    <p:extLst>
      <p:ext uri="{BB962C8B-B14F-4D97-AF65-F5344CB8AC3E}">
        <p14:creationId xmlns:p14="http://schemas.microsoft.com/office/powerpoint/2010/main" val="37787813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59183"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Bio-ID can identify transient interactions </a:t>
            </a:r>
            <a:r>
              <a:rPr lang="en-CA" sz="1800" i="1" dirty="0"/>
              <a:t>in vivo</a:t>
            </a:r>
            <a:r>
              <a:rPr lang="en-CA" sz="1800" dirty="0"/>
              <a:t> in the native context</a:t>
            </a:r>
          </a:p>
          <a:p>
            <a:pPr marL="342900" indent="-342900" algn="l">
              <a:buFontTx/>
              <a:buChar char="-"/>
            </a:pPr>
            <a:r>
              <a:rPr lang="en-CA" sz="1800" dirty="0"/>
              <a:t>Researchers were looking for host proteins which interact with Tobacco mosaic virus (TMV) replicase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8" name="Picture 7">
            <a:extLst>
              <a:ext uri="{FF2B5EF4-FFF2-40B4-BE49-F238E27FC236}">
                <a16:creationId xmlns:a16="http://schemas.microsoft.com/office/drawing/2014/main" id="{89B83CE6-2F41-416C-BCB4-1BE9788D5215}"/>
              </a:ext>
            </a:extLst>
          </p:cNvPr>
          <p:cNvPicPr>
            <a:picLocks noChangeAspect="1"/>
          </p:cNvPicPr>
          <p:nvPr/>
        </p:nvPicPr>
        <p:blipFill>
          <a:blip r:embed="rId3"/>
          <a:stretch>
            <a:fillRect/>
          </a:stretch>
        </p:blipFill>
        <p:spPr>
          <a:xfrm>
            <a:off x="166747" y="2544077"/>
            <a:ext cx="4559188" cy="2018975"/>
          </a:xfrm>
          <a:prstGeom prst="rect">
            <a:avLst/>
          </a:prstGeom>
        </p:spPr>
      </p:pic>
      <p:pic>
        <p:nvPicPr>
          <p:cNvPr id="9" name="Picture 8">
            <a:extLst>
              <a:ext uri="{FF2B5EF4-FFF2-40B4-BE49-F238E27FC236}">
                <a16:creationId xmlns:a16="http://schemas.microsoft.com/office/drawing/2014/main" id="{BDF8A21F-1A4E-48B5-AF9C-453186D63B54}"/>
              </a:ext>
            </a:extLst>
          </p:cNvPr>
          <p:cNvPicPr>
            <a:picLocks noChangeAspect="1"/>
          </p:cNvPicPr>
          <p:nvPr/>
        </p:nvPicPr>
        <p:blipFill>
          <a:blip r:embed="rId4"/>
          <a:stretch>
            <a:fillRect/>
          </a:stretch>
        </p:blipFill>
        <p:spPr>
          <a:xfrm>
            <a:off x="217041" y="1695726"/>
            <a:ext cx="5819775" cy="752475"/>
          </a:xfrm>
          <a:prstGeom prst="rect">
            <a:avLst/>
          </a:prstGeom>
        </p:spPr>
      </p:pic>
      <p:pic>
        <p:nvPicPr>
          <p:cNvPr id="11" name="Picture 2" descr="Thinking Face on Apple iOS 13.3">
            <a:extLst>
              <a:ext uri="{FF2B5EF4-FFF2-40B4-BE49-F238E27FC236}">
                <a16:creationId xmlns:a16="http://schemas.microsoft.com/office/drawing/2014/main" id="{4F9FE3C9-B088-4B89-B4DE-FA2364BD30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6719" y="2902946"/>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B4838C6-481A-4619-B6D9-11441E8D221C}"/>
              </a:ext>
            </a:extLst>
          </p:cNvPr>
          <p:cNvSpPr txBox="1"/>
          <p:nvPr/>
        </p:nvSpPr>
        <p:spPr>
          <a:xfrm>
            <a:off x="5551654" y="3059668"/>
            <a:ext cx="4885312" cy="369332"/>
          </a:xfrm>
          <a:prstGeom prst="rect">
            <a:avLst/>
          </a:prstGeom>
          <a:noFill/>
        </p:spPr>
        <p:txBody>
          <a:bodyPr wrap="none" rtlCol="0">
            <a:spAutoFit/>
          </a:bodyPr>
          <a:lstStyle/>
          <a:p>
            <a:r>
              <a:rPr lang="en-US" b="1" dirty="0"/>
              <a:t>What do I have to understand from this paper???</a:t>
            </a:r>
          </a:p>
        </p:txBody>
      </p:sp>
      <p:pic>
        <p:nvPicPr>
          <p:cNvPr id="13" name="Picture 2" descr="Thinking Face on Apple iOS 13.3">
            <a:extLst>
              <a:ext uri="{FF2B5EF4-FFF2-40B4-BE49-F238E27FC236}">
                <a16:creationId xmlns:a16="http://schemas.microsoft.com/office/drawing/2014/main" id="{9E085B19-2981-4047-BBD3-E81237D70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61006" y="2902946"/>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CC55F53-E387-4D03-B763-98A3E3BB4999}"/>
              </a:ext>
            </a:extLst>
          </p:cNvPr>
          <p:cNvSpPr txBox="1"/>
          <p:nvPr/>
        </p:nvSpPr>
        <p:spPr>
          <a:xfrm>
            <a:off x="4895697" y="3643806"/>
            <a:ext cx="7051888" cy="1200329"/>
          </a:xfrm>
          <a:prstGeom prst="rect">
            <a:avLst/>
          </a:prstGeom>
          <a:noFill/>
        </p:spPr>
        <p:txBody>
          <a:bodyPr wrap="square" rtlCol="0">
            <a:spAutoFit/>
          </a:bodyPr>
          <a:lstStyle/>
          <a:p>
            <a:pPr marL="285750" indent="-285750">
              <a:buFontTx/>
              <a:buChar char="-"/>
            </a:pPr>
            <a:r>
              <a:rPr lang="en-US" dirty="0"/>
              <a:t>How did researchers find proteins that interacted with the replicase</a:t>
            </a:r>
          </a:p>
          <a:p>
            <a:pPr marL="285750" indent="-285750">
              <a:buFontTx/>
              <a:buChar char="-"/>
            </a:pPr>
            <a:r>
              <a:rPr lang="en-US" dirty="0"/>
              <a:t>How did they verify one possible model of host/viral protein interaction?</a:t>
            </a:r>
          </a:p>
          <a:p>
            <a:pPr marL="285750" indent="-285750">
              <a:buFontTx/>
              <a:buChar char="-"/>
            </a:pPr>
            <a:r>
              <a:rPr lang="en-US" dirty="0"/>
              <a:t>Why could the authors not directly link the host and viral protein?</a:t>
            </a:r>
          </a:p>
        </p:txBody>
      </p:sp>
    </p:spTree>
    <p:extLst>
      <p:ext uri="{BB962C8B-B14F-4D97-AF65-F5344CB8AC3E}">
        <p14:creationId xmlns:p14="http://schemas.microsoft.com/office/powerpoint/2010/main" val="3508361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59183"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err="1"/>
              <a:t>BirA</a:t>
            </a:r>
            <a:r>
              <a:rPr lang="en-CA" sz="1800" dirty="0"/>
              <a:t> fused at N and C terminus of replicase, expressed in TMV infected plants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r>
              <a:rPr lang="en-CA" sz="1800" dirty="0"/>
              <a:t>Chose NbSGT1 for further validation, associated with hypersensitive response (HR) in plants with Heat shock proteins (HSPs)</a:t>
            </a:r>
          </a:p>
          <a:p>
            <a:pPr marL="342900" indent="-342900" algn="l">
              <a:buFontTx/>
              <a:buChar char="-"/>
            </a:pPr>
            <a:r>
              <a:rPr lang="en-CA" sz="1800" dirty="0"/>
              <a:t>HSPs also involved with viral replication </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3" name="Picture 2">
            <a:extLst>
              <a:ext uri="{FF2B5EF4-FFF2-40B4-BE49-F238E27FC236}">
                <a16:creationId xmlns:a16="http://schemas.microsoft.com/office/drawing/2014/main" id="{38B125ED-89F5-4B6D-80DA-AE89F8A9AB7E}"/>
              </a:ext>
            </a:extLst>
          </p:cNvPr>
          <p:cNvPicPr>
            <a:picLocks noChangeAspect="1"/>
          </p:cNvPicPr>
          <p:nvPr/>
        </p:nvPicPr>
        <p:blipFill>
          <a:blip r:embed="rId3"/>
          <a:stretch>
            <a:fillRect/>
          </a:stretch>
        </p:blipFill>
        <p:spPr>
          <a:xfrm>
            <a:off x="881215" y="1240452"/>
            <a:ext cx="4362450" cy="1266825"/>
          </a:xfrm>
          <a:prstGeom prst="rect">
            <a:avLst/>
          </a:prstGeom>
        </p:spPr>
      </p:pic>
      <p:pic>
        <p:nvPicPr>
          <p:cNvPr id="5" name="Picture 4">
            <a:extLst>
              <a:ext uri="{FF2B5EF4-FFF2-40B4-BE49-F238E27FC236}">
                <a16:creationId xmlns:a16="http://schemas.microsoft.com/office/drawing/2014/main" id="{8B97DE46-A687-4676-B872-AE977F8FF24B}"/>
              </a:ext>
            </a:extLst>
          </p:cNvPr>
          <p:cNvPicPr>
            <a:picLocks noChangeAspect="1"/>
          </p:cNvPicPr>
          <p:nvPr/>
        </p:nvPicPr>
        <p:blipFill>
          <a:blip r:embed="rId4"/>
          <a:stretch>
            <a:fillRect/>
          </a:stretch>
        </p:blipFill>
        <p:spPr>
          <a:xfrm>
            <a:off x="824721" y="2507277"/>
            <a:ext cx="4475438" cy="3130800"/>
          </a:xfrm>
          <a:prstGeom prst="rect">
            <a:avLst/>
          </a:prstGeom>
        </p:spPr>
      </p:pic>
      <p:pic>
        <p:nvPicPr>
          <p:cNvPr id="6" name="Picture 5">
            <a:extLst>
              <a:ext uri="{FF2B5EF4-FFF2-40B4-BE49-F238E27FC236}">
                <a16:creationId xmlns:a16="http://schemas.microsoft.com/office/drawing/2014/main" id="{375BC11A-6ABC-4C12-841E-0AA74637D4AE}"/>
              </a:ext>
            </a:extLst>
          </p:cNvPr>
          <p:cNvPicPr>
            <a:picLocks noChangeAspect="1"/>
          </p:cNvPicPr>
          <p:nvPr/>
        </p:nvPicPr>
        <p:blipFill>
          <a:blip r:embed="rId5"/>
          <a:stretch>
            <a:fillRect/>
          </a:stretch>
        </p:blipFill>
        <p:spPr>
          <a:xfrm>
            <a:off x="6305937" y="1484169"/>
            <a:ext cx="4203848" cy="3872836"/>
          </a:xfrm>
          <a:prstGeom prst="rect">
            <a:avLst/>
          </a:prstGeom>
        </p:spPr>
      </p:pic>
      <p:sp>
        <p:nvSpPr>
          <p:cNvPr id="10" name="Oval 9">
            <a:extLst>
              <a:ext uri="{FF2B5EF4-FFF2-40B4-BE49-F238E27FC236}">
                <a16:creationId xmlns:a16="http://schemas.microsoft.com/office/drawing/2014/main" id="{DDAE2EEA-5FF6-4C30-8255-CD9D07EEC8B4}"/>
              </a:ext>
            </a:extLst>
          </p:cNvPr>
          <p:cNvSpPr/>
          <p:nvPr/>
        </p:nvSpPr>
        <p:spPr>
          <a:xfrm>
            <a:off x="7427343" y="2403760"/>
            <a:ext cx="621102" cy="2070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052299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Functional Genomics – </a:t>
            </a:r>
            <a:r>
              <a:rPr lang="en-CA" sz="3600" b="1">
                <a:solidFill>
                  <a:schemeClr val="bg1"/>
                </a:solidFill>
              </a:rPr>
              <a:t>The Proteome</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59183"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3"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Authors used a tobacco rattle virus (TRV) based virus induced gene silencing vector (VIGS) to knock down SGT1</a:t>
            </a:r>
          </a:p>
          <a:p>
            <a:pPr marL="342900" indent="-342900" algn="l">
              <a:buFontTx/>
              <a:buChar char="-"/>
            </a:pPr>
            <a:r>
              <a:rPr lang="en-CA" sz="1800" dirty="0"/>
              <a:t>You can also use TRV for overexpression of proteins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dirty="0"/>
              <a:t>Y2H and </a:t>
            </a:r>
            <a:r>
              <a:rPr lang="en-CA" sz="1800" dirty="0" err="1"/>
              <a:t>BiFC</a:t>
            </a:r>
            <a:r>
              <a:rPr lang="en-CA" sz="1800" dirty="0"/>
              <a:t> assay suggest weak/indirect interaction</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8" name="Picture 7">
            <a:extLst>
              <a:ext uri="{FF2B5EF4-FFF2-40B4-BE49-F238E27FC236}">
                <a16:creationId xmlns:a16="http://schemas.microsoft.com/office/drawing/2014/main" id="{4E9F80CC-7558-4289-9705-024867228110}"/>
              </a:ext>
            </a:extLst>
          </p:cNvPr>
          <p:cNvPicPr>
            <a:picLocks noChangeAspect="1"/>
          </p:cNvPicPr>
          <p:nvPr/>
        </p:nvPicPr>
        <p:blipFill>
          <a:blip r:embed="rId3"/>
          <a:stretch>
            <a:fillRect/>
          </a:stretch>
        </p:blipFill>
        <p:spPr>
          <a:xfrm>
            <a:off x="492934" y="1453059"/>
            <a:ext cx="4287746" cy="4119210"/>
          </a:xfrm>
          <a:prstGeom prst="rect">
            <a:avLst/>
          </a:prstGeom>
        </p:spPr>
      </p:pic>
      <p:pic>
        <p:nvPicPr>
          <p:cNvPr id="9" name="Picture 8">
            <a:extLst>
              <a:ext uri="{FF2B5EF4-FFF2-40B4-BE49-F238E27FC236}">
                <a16:creationId xmlns:a16="http://schemas.microsoft.com/office/drawing/2014/main" id="{74796931-A4B0-4A65-BF0D-5774A4427037}"/>
              </a:ext>
            </a:extLst>
          </p:cNvPr>
          <p:cNvPicPr>
            <a:picLocks noChangeAspect="1"/>
          </p:cNvPicPr>
          <p:nvPr/>
        </p:nvPicPr>
        <p:blipFill>
          <a:blip r:embed="rId4"/>
          <a:stretch>
            <a:fillRect/>
          </a:stretch>
        </p:blipFill>
        <p:spPr>
          <a:xfrm>
            <a:off x="6288656" y="1556337"/>
            <a:ext cx="3567257" cy="1450372"/>
          </a:xfrm>
          <a:prstGeom prst="rect">
            <a:avLst/>
          </a:prstGeom>
        </p:spPr>
      </p:pic>
      <p:pic>
        <p:nvPicPr>
          <p:cNvPr id="11" name="Picture 10">
            <a:extLst>
              <a:ext uri="{FF2B5EF4-FFF2-40B4-BE49-F238E27FC236}">
                <a16:creationId xmlns:a16="http://schemas.microsoft.com/office/drawing/2014/main" id="{C87E8537-77CE-4984-BA43-75EFA5CB7084}"/>
              </a:ext>
            </a:extLst>
          </p:cNvPr>
          <p:cNvPicPr>
            <a:picLocks noChangeAspect="1"/>
          </p:cNvPicPr>
          <p:nvPr/>
        </p:nvPicPr>
        <p:blipFill>
          <a:blip r:embed="rId5"/>
          <a:stretch>
            <a:fillRect/>
          </a:stretch>
        </p:blipFill>
        <p:spPr>
          <a:xfrm>
            <a:off x="6357506" y="3102585"/>
            <a:ext cx="3437457" cy="2896947"/>
          </a:xfrm>
          <a:prstGeom prst="rect">
            <a:avLst/>
          </a:prstGeom>
        </p:spPr>
      </p:pic>
    </p:spTree>
    <p:extLst>
      <p:ext uri="{BB962C8B-B14F-4D97-AF65-F5344CB8AC3E}">
        <p14:creationId xmlns:p14="http://schemas.microsoft.com/office/powerpoint/2010/main" val="1651501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Assignment </a:t>
            </a:r>
            <a:r>
              <a:rPr lang="en-CA" sz="3600" b="1">
                <a:solidFill>
                  <a:schemeClr val="bg1"/>
                </a:solidFill>
              </a:rPr>
              <a:t>#2</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You will be performing your own differential expression analysis with real data!</a:t>
            </a:r>
          </a:p>
          <a:p>
            <a:pPr marL="342900" indent="-342900" algn="l">
              <a:buFontTx/>
              <a:buChar char="-"/>
            </a:pPr>
            <a:r>
              <a:rPr lang="en-US" sz="1800" dirty="0"/>
              <a:t>&gt;4000 species of plant parasitic nematodes</a:t>
            </a:r>
          </a:p>
          <a:p>
            <a:pPr marL="342900" indent="-342900" algn="l">
              <a:buFontTx/>
              <a:buChar char="-"/>
            </a:pPr>
            <a:r>
              <a:rPr lang="en-US" sz="1800" dirty="0"/>
              <a:t>Collectively, these nematodes cause &gt;$80 billion in damage to agricultural crops worldwide every year</a:t>
            </a:r>
          </a:p>
          <a:p>
            <a:pPr marL="342900" indent="-342900" algn="l">
              <a:buFontTx/>
              <a:buChar char="-"/>
            </a:pPr>
            <a:r>
              <a:rPr lang="en-US" sz="1800" dirty="0"/>
              <a:t>Most live in soil and damage plant roots</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3" name="Picture 2">
            <a:extLst>
              <a:ext uri="{FF2B5EF4-FFF2-40B4-BE49-F238E27FC236}">
                <a16:creationId xmlns:a16="http://schemas.microsoft.com/office/drawing/2014/main" id="{64B0C5C4-5069-44AF-BC60-66DEAD59056C}"/>
              </a:ext>
            </a:extLst>
          </p:cNvPr>
          <p:cNvPicPr>
            <a:picLocks noChangeAspect="1"/>
          </p:cNvPicPr>
          <p:nvPr/>
        </p:nvPicPr>
        <p:blipFill>
          <a:blip r:embed="rId3"/>
          <a:stretch>
            <a:fillRect/>
          </a:stretch>
        </p:blipFill>
        <p:spPr>
          <a:xfrm>
            <a:off x="3570959" y="2181820"/>
            <a:ext cx="5377881" cy="1671182"/>
          </a:xfrm>
          <a:prstGeom prst="rect">
            <a:avLst/>
          </a:prstGeom>
        </p:spPr>
      </p:pic>
      <p:sp>
        <p:nvSpPr>
          <p:cNvPr id="8" name="TextBox 7">
            <a:extLst>
              <a:ext uri="{FF2B5EF4-FFF2-40B4-BE49-F238E27FC236}">
                <a16:creationId xmlns:a16="http://schemas.microsoft.com/office/drawing/2014/main" id="{935CCE7E-D0EF-4C3E-9F99-771042B8C79A}"/>
              </a:ext>
            </a:extLst>
          </p:cNvPr>
          <p:cNvSpPr txBox="1"/>
          <p:nvPr/>
        </p:nvSpPr>
        <p:spPr>
          <a:xfrm>
            <a:off x="1853241" y="6305984"/>
            <a:ext cx="2667000" cy="584200"/>
          </a:xfrm>
          <a:prstGeom prst="rect">
            <a:avLst/>
          </a:prstGeom>
          <a:noFill/>
        </p:spPr>
        <p:txBody>
          <a:bodyPr>
            <a:spAutoFit/>
          </a:bodyPr>
          <a:lstStyle/>
          <a:p>
            <a:pPr algn="ctr">
              <a:defRPr/>
            </a:pPr>
            <a:r>
              <a:rPr lang="en-US" sz="1600" dirty="0">
                <a:latin typeface="+mj-lt"/>
              </a:rPr>
              <a:t>Root knot nematode damage in tomato</a:t>
            </a:r>
          </a:p>
        </p:txBody>
      </p:sp>
      <p:pic>
        <p:nvPicPr>
          <p:cNvPr id="9" name="Picture 5">
            <a:extLst>
              <a:ext uri="{FF2B5EF4-FFF2-40B4-BE49-F238E27FC236}">
                <a16:creationId xmlns:a16="http://schemas.microsoft.com/office/drawing/2014/main" id="{2D65CDE7-020E-4757-A744-84D7F9E4EA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80566" y="3988234"/>
            <a:ext cx="2759075"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373FC7D6-31F4-46AA-8655-7207F44ABAAC}"/>
              </a:ext>
            </a:extLst>
          </p:cNvPr>
          <p:cNvSpPr txBox="1"/>
          <p:nvPr/>
        </p:nvSpPr>
        <p:spPr>
          <a:xfrm>
            <a:off x="4672641" y="6128184"/>
            <a:ext cx="2667000" cy="584200"/>
          </a:xfrm>
          <a:prstGeom prst="rect">
            <a:avLst/>
          </a:prstGeom>
          <a:noFill/>
        </p:spPr>
        <p:txBody>
          <a:bodyPr>
            <a:spAutoFit/>
          </a:bodyPr>
          <a:lstStyle/>
          <a:p>
            <a:pPr algn="ctr">
              <a:defRPr/>
            </a:pPr>
            <a:r>
              <a:rPr lang="en-US" sz="1600" dirty="0">
                <a:latin typeface="+mj-lt"/>
              </a:rPr>
              <a:t>Burrowing nematodes in red clover roots</a:t>
            </a:r>
          </a:p>
        </p:txBody>
      </p:sp>
      <p:sp>
        <p:nvSpPr>
          <p:cNvPr id="11" name="TextBox 10">
            <a:extLst>
              <a:ext uri="{FF2B5EF4-FFF2-40B4-BE49-F238E27FC236}">
                <a16:creationId xmlns:a16="http://schemas.microsoft.com/office/drawing/2014/main" id="{FD60199C-9FB3-42E8-83ED-0CD5BFB979C3}"/>
              </a:ext>
            </a:extLst>
          </p:cNvPr>
          <p:cNvSpPr txBox="1"/>
          <p:nvPr/>
        </p:nvSpPr>
        <p:spPr>
          <a:xfrm>
            <a:off x="7920666" y="6153584"/>
            <a:ext cx="2667000" cy="584200"/>
          </a:xfrm>
          <a:prstGeom prst="rect">
            <a:avLst/>
          </a:prstGeom>
          <a:noFill/>
        </p:spPr>
        <p:txBody>
          <a:bodyPr>
            <a:spAutoFit/>
          </a:bodyPr>
          <a:lstStyle/>
          <a:p>
            <a:pPr algn="ctr">
              <a:defRPr/>
            </a:pPr>
            <a:r>
              <a:rPr lang="en-US" sz="1600" dirty="0">
                <a:latin typeface="+mj-lt"/>
              </a:rPr>
              <a:t>Tree die-off caused by pine wilt nematode</a:t>
            </a:r>
          </a:p>
        </p:txBody>
      </p:sp>
      <p:pic>
        <p:nvPicPr>
          <p:cNvPr id="12" name="Picture 10" descr="Image result for root‐knot nematode Meloidogyne incognita">
            <a:extLst>
              <a:ext uri="{FF2B5EF4-FFF2-40B4-BE49-F238E27FC236}">
                <a16:creationId xmlns:a16="http://schemas.microsoft.com/office/drawing/2014/main" id="{CECEA46F-D5D6-4B51-94E4-9328B257B1EF}"/>
              </a:ext>
            </a:extLst>
          </p:cNvPr>
          <p:cNvPicPr>
            <a:picLocks noChangeAspect="1" noChangeArrowheads="1"/>
          </p:cNvPicPr>
          <p:nvPr/>
        </p:nvPicPr>
        <p:blipFill>
          <a:blip r:link="rId5">
            <a:extLst>
              <a:ext uri="{28A0092B-C50C-407E-A947-70E740481C1C}">
                <a14:useLocalDpi xmlns:a14="http://schemas.microsoft.com/office/drawing/2010/main" val="0"/>
              </a:ext>
            </a:extLst>
          </a:blip>
          <a:srcRect/>
          <a:stretch>
            <a:fillRect/>
          </a:stretch>
        </p:blipFill>
        <p:spPr bwMode="auto">
          <a:xfrm>
            <a:off x="2264404" y="3966009"/>
            <a:ext cx="1747837"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Image result for Bursaphelenchus xylophilus">
            <a:extLst>
              <a:ext uri="{FF2B5EF4-FFF2-40B4-BE49-F238E27FC236}">
                <a16:creationId xmlns:a16="http://schemas.microsoft.com/office/drawing/2014/main" id="{2A27538C-ACC8-4C03-A83A-6C8DF49970F7}"/>
              </a:ext>
            </a:extLst>
          </p:cNvPr>
          <p:cNvPicPr>
            <a:picLocks noChangeAspect="1" noChangeArrowheads="1"/>
          </p:cNvPicPr>
          <p:nvPr/>
        </p:nvPicPr>
        <p:blipFill>
          <a:blip r:link="rId6">
            <a:extLst>
              <a:ext uri="{28A0092B-C50C-407E-A947-70E740481C1C}">
                <a14:useLocalDpi xmlns:a14="http://schemas.microsoft.com/office/drawing/2010/main" val="0"/>
              </a:ext>
            </a:extLst>
          </a:blip>
          <a:srcRect/>
          <a:stretch>
            <a:fillRect/>
          </a:stretch>
        </p:blipFill>
        <p:spPr bwMode="auto">
          <a:xfrm>
            <a:off x="7907966" y="3973947"/>
            <a:ext cx="2662238"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634110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Assignment </a:t>
            </a:r>
            <a:r>
              <a:rPr lang="en-CA" sz="3600" b="1">
                <a:solidFill>
                  <a:schemeClr val="bg1"/>
                </a:solidFill>
              </a:rPr>
              <a:t>#2</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Read the paper, questions regarding goals of researchers + experimental design on assignment</a:t>
            </a:r>
          </a:p>
          <a:p>
            <a:pPr marL="342900" indent="-342900" algn="l">
              <a:buFontTx/>
              <a:buChar char="-"/>
            </a:pPr>
            <a:r>
              <a:rPr lang="en-CA" sz="1800" dirty="0"/>
              <a:t>Compared response of wild type plants (Columbia-0) and </a:t>
            </a:r>
            <a:r>
              <a:rPr lang="en-CA" sz="1800"/>
              <a:t>cytokinin hypersensitive </a:t>
            </a:r>
            <a:r>
              <a:rPr lang="en-CA" sz="1800" dirty="0"/>
              <a:t>(arr3,4,5,6,7,8,9,15) to nematode infection</a:t>
            </a:r>
          </a:p>
          <a:p>
            <a:pPr marL="342900" indent="-342900" algn="l">
              <a:buFontTx/>
              <a:buChar char="-"/>
            </a:pPr>
            <a:r>
              <a:rPr lang="en-CA" sz="1800" dirty="0" err="1"/>
              <a:t>Cytokinins</a:t>
            </a:r>
            <a:r>
              <a:rPr lang="en-CA" sz="1800" dirty="0"/>
              <a:t> are plant hormones responsible for plant growth and response to biotic/abiotic stress</a:t>
            </a:r>
          </a:p>
          <a:p>
            <a:pPr marL="342900" indent="-342900" algn="l">
              <a:buFontTx/>
              <a:buChar char="-"/>
            </a:pPr>
            <a:r>
              <a:rPr lang="en-CA" sz="1800" dirty="0"/>
              <a:t>We will take a sub-set of their data to answer our own question -&gt; </a:t>
            </a:r>
            <a:r>
              <a:rPr lang="en-US" sz="1800" dirty="0"/>
              <a:t>How do plants respond to beet cyst nematode infection?</a:t>
            </a:r>
          </a:p>
          <a:p>
            <a:pPr marL="342900" indent="-342900" algn="l">
              <a:buFontTx/>
              <a:buChar char="-"/>
            </a:pPr>
            <a:r>
              <a:rPr lang="en-US" sz="1800" dirty="0"/>
              <a:t>Our dataset:</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grpSp>
        <p:nvGrpSpPr>
          <p:cNvPr id="31" name="Group 1">
            <a:extLst>
              <a:ext uri="{FF2B5EF4-FFF2-40B4-BE49-F238E27FC236}">
                <a16:creationId xmlns:a16="http://schemas.microsoft.com/office/drawing/2014/main" id="{AC35FB70-564F-4FE2-80D5-C4AD0DD4B16F}"/>
              </a:ext>
            </a:extLst>
          </p:cNvPr>
          <p:cNvGrpSpPr>
            <a:grpSpLocks/>
          </p:cNvGrpSpPr>
          <p:nvPr/>
        </p:nvGrpSpPr>
        <p:grpSpPr bwMode="auto">
          <a:xfrm>
            <a:off x="3495136" y="2155166"/>
            <a:ext cx="5867400" cy="4318341"/>
            <a:chOff x="497305" y="3657600"/>
            <a:chExt cx="5867400" cy="4318271"/>
          </a:xfrm>
        </p:grpSpPr>
        <p:sp>
          <p:nvSpPr>
            <p:cNvPr id="32" name="TextBox 18">
              <a:extLst>
                <a:ext uri="{FF2B5EF4-FFF2-40B4-BE49-F238E27FC236}">
                  <a16:creationId xmlns:a16="http://schemas.microsoft.com/office/drawing/2014/main" id="{C97BBA35-6943-4182-BE20-49A0974541F8}"/>
                </a:ext>
              </a:extLst>
            </p:cNvPr>
            <p:cNvSpPr txBox="1">
              <a:spLocks noChangeArrowheads="1"/>
            </p:cNvSpPr>
            <p:nvPr/>
          </p:nvSpPr>
          <p:spPr bwMode="auto">
            <a:xfrm>
              <a:off x="1192511" y="6344681"/>
              <a:ext cx="5105400" cy="163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defRPr sz="1400">
                  <a:solidFill>
                    <a:schemeClr val="tx1"/>
                  </a:solidFill>
                  <a:latin typeface="Tahoma" panose="020B0604030504040204" pitchFamily="34" charset="0"/>
                </a:defRPr>
              </a:lvl1pPr>
              <a:lvl2pPr marL="742950" indent="-285750">
                <a:spcBef>
                  <a:spcPct val="20000"/>
                </a:spcBef>
                <a:defRPr sz="1400">
                  <a:solidFill>
                    <a:schemeClr val="tx1"/>
                  </a:solidFill>
                  <a:latin typeface="Tahoma" panose="020B0604030504040204" pitchFamily="34"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Char char="•"/>
              </a:pPr>
              <a:r>
                <a:rPr lang="en-US" altLang="en-US" sz="2000" dirty="0">
                  <a:latin typeface="Arial" panose="020B0604020202020204" pitchFamily="34" charset="0"/>
                </a:rPr>
                <a:t>Isolated RNA from roots</a:t>
              </a:r>
            </a:p>
            <a:p>
              <a:pPr eaLnBrk="1" hangingPunct="1">
                <a:spcBef>
                  <a:spcPct val="0"/>
                </a:spcBef>
                <a:buFontTx/>
                <a:buChar char="•"/>
              </a:pPr>
              <a:r>
                <a:rPr lang="en-US" altLang="en-US" sz="2000" dirty="0">
                  <a:latin typeface="Arial" panose="020B0604020202020204" pitchFamily="34" charset="0"/>
                </a:rPr>
                <a:t>Performed RNA-seq using an Illumina HiSeq2500</a:t>
              </a:r>
            </a:p>
            <a:p>
              <a:pPr eaLnBrk="1" hangingPunct="1">
                <a:spcBef>
                  <a:spcPct val="0"/>
                </a:spcBef>
                <a:buFontTx/>
                <a:buChar char="•"/>
              </a:pPr>
              <a:r>
                <a:rPr lang="en-US" altLang="en-US" sz="2000" dirty="0">
                  <a:latin typeface="Arial" panose="020B0604020202020204" pitchFamily="34" charset="0"/>
                </a:rPr>
                <a:t>50 </a:t>
              </a:r>
              <a:r>
                <a:rPr lang="en-US" altLang="en-US" sz="2000" dirty="0" err="1">
                  <a:latin typeface="Arial" panose="020B0604020202020204" pitchFamily="34" charset="0"/>
                </a:rPr>
                <a:t>nt</a:t>
              </a:r>
              <a:r>
                <a:rPr lang="en-US" altLang="en-US" sz="2000" dirty="0">
                  <a:latin typeface="Arial" panose="020B0604020202020204" pitchFamily="34" charset="0"/>
                </a:rPr>
                <a:t> single-end reads</a:t>
              </a:r>
            </a:p>
            <a:p>
              <a:pPr eaLnBrk="1" hangingPunct="1">
                <a:spcBef>
                  <a:spcPct val="0"/>
                </a:spcBef>
              </a:pPr>
              <a:endParaRPr lang="en-US" altLang="en-US" sz="2000" dirty="0">
                <a:latin typeface="Arial" panose="020B0604020202020204" pitchFamily="34" charset="0"/>
              </a:endParaRPr>
            </a:p>
          </p:txBody>
        </p:sp>
        <p:grpSp>
          <p:nvGrpSpPr>
            <p:cNvPr id="33" name="Group 3">
              <a:extLst>
                <a:ext uri="{FF2B5EF4-FFF2-40B4-BE49-F238E27FC236}">
                  <a16:creationId xmlns:a16="http://schemas.microsoft.com/office/drawing/2014/main" id="{06C9686E-008A-4C24-B9C9-5FA82F4043A5}"/>
                </a:ext>
              </a:extLst>
            </p:cNvPr>
            <p:cNvGrpSpPr>
              <a:grpSpLocks/>
            </p:cNvGrpSpPr>
            <p:nvPr/>
          </p:nvGrpSpPr>
          <p:grpSpPr bwMode="auto">
            <a:xfrm>
              <a:off x="497305" y="3657600"/>
              <a:ext cx="5867400" cy="2612983"/>
              <a:chOff x="457200" y="1219200"/>
              <a:chExt cx="5867400" cy="2612983"/>
            </a:xfrm>
          </p:grpSpPr>
          <p:cxnSp>
            <p:nvCxnSpPr>
              <p:cNvPr id="34" name="Straight Arrow Connector 11">
                <a:extLst>
                  <a:ext uri="{FF2B5EF4-FFF2-40B4-BE49-F238E27FC236}">
                    <a16:creationId xmlns:a16="http://schemas.microsoft.com/office/drawing/2014/main" id="{6D6D2AE2-BF77-41EA-BA1E-A6BAD64574AA}"/>
                  </a:ext>
                </a:extLst>
              </p:cNvPr>
              <p:cNvCxnSpPr>
                <a:cxnSpLocks noChangeShapeType="1"/>
              </p:cNvCxnSpPr>
              <p:nvPr/>
            </p:nvCxnSpPr>
            <p:spPr bwMode="auto">
              <a:xfrm>
                <a:off x="838200" y="2590800"/>
                <a:ext cx="0" cy="914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5" name="Straight Arrow Connector 13">
                <a:extLst>
                  <a:ext uri="{FF2B5EF4-FFF2-40B4-BE49-F238E27FC236}">
                    <a16:creationId xmlns:a16="http://schemas.microsoft.com/office/drawing/2014/main" id="{493ABCE8-A9BE-4C8B-AD9A-B3F67D5C82FF}"/>
                  </a:ext>
                </a:extLst>
              </p:cNvPr>
              <p:cNvCxnSpPr>
                <a:cxnSpLocks noChangeShapeType="1"/>
              </p:cNvCxnSpPr>
              <p:nvPr/>
            </p:nvCxnSpPr>
            <p:spPr bwMode="auto">
              <a:xfrm>
                <a:off x="1828800" y="2590800"/>
                <a:ext cx="0" cy="914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 name="Straight Arrow Connector 14">
                <a:extLst>
                  <a:ext uri="{FF2B5EF4-FFF2-40B4-BE49-F238E27FC236}">
                    <a16:creationId xmlns:a16="http://schemas.microsoft.com/office/drawing/2014/main" id="{AE00C233-2E08-4422-A0A1-9A121402BAAF}"/>
                  </a:ext>
                </a:extLst>
              </p:cNvPr>
              <p:cNvCxnSpPr>
                <a:cxnSpLocks noChangeShapeType="1"/>
              </p:cNvCxnSpPr>
              <p:nvPr/>
            </p:nvCxnSpPr>
            <p:spPr bwMode="auto">
              <a:xfrm>
                <a:off x="2790825" y="2590800"/>
                <a:ext cx="0" cy="914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7" name="Straight Arrow Connector 15">
                <a:extLst>
                  <a:ext uri="{FF2B5EF4-FFF2-40B4-BE49-F238E27FC236}">
                    <a16:creationId xmlns:a16="http://schemas.microsoft.com/office/drawing/2014/main" id="{D372FFD9-8F78-4215-99DA-DC6DC00933DF}"/>
                  </a:ext>
                </a:extLst>
              </p:cNvPr>
              <p:cNvCxnSpPr>
                <a:cxnSpLocks noChangeShapeType="1"/>
              </p:cNvCxnSpPr>
              <p:nvPr/>
            </p:nvCxnSpPr>
            <p:spPr bwMode="auto">
              <a:xfrm>
                <a:off x="3781425" y="2590800"/>
                <a:ext cx="0" cy="914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 name="Straight Arrow Connector 16">
                <a:extLst>
                  <a:ext uri="{FF2B5EF4-FFF2-40B4-BE49-F238E27FC236}">
                    <a16:creationId xmlns:a16="http://schemas.microsoft.com/office/drawing/2014/main" id="{CDA7B9C1-6FAF-458C-9956-F5B04D04761D}"/>
                  </a:ext>
                </a:extLst>
              </p:cNvPr>
              <p:cNvCxnSpPr>
                <a:cxnSpLocks noChangeShapeType="1"/>
              </p:cNvCxnSpPr>
              <p:nvPr/>
            </p:nvCxnSpPr>
            <p:spPr bwMode="auto">
              <a:xfrm>
                <a:off x="4800600" y="2590800"/>
                <a:ext cx="0" cy="914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9" name="Straight Arrow Connector 17">
                <a:extLst>
                  <a:ext uri="{FF2B5EF4-FFF2-40B4-BE49-F238E27FC236}">
                    <a16:creationId xmlns:a16="http://schemas.microsoft.com/office/drawing/2014/main" id="{C00400D4-C9A5-44E2-BCD5-FDC36B24041F}"/>
                  </a:ext>
                </a:extLst>
              </p:cNvPr>
              <p:cNvCxnSpPr>
                <a:cxnSpLocks noChangeShapeType="1"/>
              </p:cNvCxnSpPr>
              <p:nvPr/>
            </p:nvCxnSpPr>
            <p:spPr bwMode="auto">
              <a:xfrm>
                <a:off x="5791200" y="2590800"/>
                <a:ext cx="0" cy="9144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0" name="TextBox 39">
                <a:extLst>
                  <a:ext uri="{FF2B5EF4-FFF2-40B4-BE49-F238E27FC236}">
                    <a16:creationId xmlns:a16="http://schemas.microsoft.com/office/drawing/2014/main" id="{9D62D19C-1C95-4DEC-B411-DB646CD36085}"/>
                  </a:ext>
                </a:extLst>
              </p:cNvPr>
              <p:cNvSpPr txBox="1"/>
              <p:nvPr/>
            </p:nvSpPr>
            <p:spPr>
              <a:xfrm>
                <a:off x="2903538" y="2843187"/>
                <a:ext cx="788987" cy="338132"/>
              </a:xfrm>
              <a:prstGeom prst="rect">
                <a:avLst/>
              </a:prstGeom>
              <a:noFill/>
            </p:spPr>
            <p:txBody>
              <a:bodyPr wrap="none">
                <a:spAutoFit/>
              </a:bodyPr>
              <a:lstStyle/>
              <a:p>
                <a:pPr eaLnBrk="1" hangingPunct="1">
                  <a:defRPr/>
                </a:pPr>
                <a:r>
                  <a:rPr lang="en-US" sz="1600" dirty="0">
                    <a:latin typeface="+mj-lt"/>
                    <a:cs typeface="Arial" charset="0"/>
                  </a:rPr>
                  <a:t>4 days</a:t>
                </a:r>
              </a:p>
            </p:txBody>
          </p:sp>
          <p:sp>
            <p:nvSpPr>
              <p:cNvPr id="41" name="TextBox 40">
                <a:extLst>
                  <a:ext uri="{FF2B5EF4-FFF2-40B4-BE49-F238E27FC236}">
                    <a16:creationId xmlns:a16="http://schemas.microsoft.com/office/drawing/2014/main" id="{7CF07A6F-C91F-47D7-B1A4-05F245CD44F6}"/>
                  </a:ext>
                </a:extLst>
              </p:cNvPr>
              <p:cNvSpPr txBox="1"/>
              <p:nvPr/>
            </p:nvSpPr>
            <p:spPr>
              <a:xfrm>
                <a:off x="2286000" y="1219200"/>
                <a:ext cx="2008188" cy="400044"/>
              </a:xfrm>
              <a:prstGeom prst="rect">
                <a:avLst/>
              </a:prstGeom>
              <a:noFill/>
            </p:spPr>
            <p:txBody>
              <a:bodyPr wrap="none">
                <a:spAutoFit/>
              </a:bodyPr>
              <a:lstStyle/>
              <a:p>
                <a:pPr eaLnBrk="1" hangingPunct="1">
                  <a:defRPr/>
                </a:pPr>
                <a:r>
                  <a:rPr lang="en-US" sz="2000" dirty="0">
                    <a:latin typeface="+mj-lt"/>
                    <a:cs typeface="Arial" charset="0"/>
                  </a:rPr>
                  <a:t>Wild-type plants</a:t>
                </a:r>
              </a:p>
            </p:txBody>
          </p:sp>
          <p:sp>
            <p:nvSpPr>
              <p:cNvPr id="42" name="TextBox 41">
                <a:extLst>
                  <a:ext uri="{FF2B5EF4-FFF2-40B4-BE49-F238E27FC236}">
                    <a16:creationId xmlns:a16="http://schemas.microsoft.com/office/drawing/2014/main" id="{BD245101-6DB2-4898-8F06-317C53747177}"/>
                  </a:ext>
                </a:extLst>
              </p:cNvPr>
              <p:cNvSpPr txBox="1"/>
              <p:nvPr/>
            </p:nvSpPr>
            <p:spPr>
              <a:xfrm>
                <a:off x="457200" y="3521038"/>
                <a:ext cx="901700" cy="307970"/>
              </a:xfrm>
              <a:prstGeom prst="rect">
                <a:avLst/>
              </a:prstGeom>
              <a:noFill/>
            </p:spPr>
            <p:txBody>
              <a:bodyPr wrap="none">
                <a:spAutoFit/>
              </a:bodyPr>
              <a:lstStyle/>
              <a:p>
                <a:pPr eaLnBrk="1" hangingPunct="1">
                  <a:defRPr/>
                </a:pPr>
                <a:r>
                  <a:rPr lang="en-US" sz="1400" dirty="0">
                    <a:solidFill>
                      <a:srgbClr val="FF0000"/>
                    </a:solidFill>
                    <a:latin typeface="+mj-lt"/>
                    <a:cs typeface="Arial" charset="0"/>
                  </a:rPr>
                  <a:t>WT-INF1</a:t>
                </a:r>
              </a:p>
            </p:txBody>
          </p:sp>
          <p:sp>
            <p:nvSpPr>
              <p:cNvPr id="43" name="TextBox 42">
                <a:extLst>
                  <a:ext uri="{FF2B5EF4-FFF2-40B4-BE49-F238E27FC236}">
                    <a16:creationId xmlns:a16="http://schemas.microsoft.com/office/drawing/2014/main" id="{658598C1-3792-4FBC-89EE-0939F3EFCFBA}"/>
                  </a:ext>
                </a:extLst>
              </p:cNvPr>
              <p:cNvSpPr txBox="1"/>
              <p:nvPr/>
            </p:nvSpPr>
            <p:spPr>
              <a:xfrm>
                <a:off x="1384300" y="3524213"/>
                <a:ext cx="901700" cy="307970"/>
              </a:xfrm>
              <a:prstGeom prst="rect">
                <a:avLst/>
              </a:prstGeom>
              <a:noFill/>
            </p:spPr>
            <p:txBody>
              <a:bodyPr wrap="none">
                <a:spAutoFit/>
              </a:bodyPr>
              <a:lstStyle/>
              <a:p>
                <a:pPr eaLnBrk="1" hangingPunct="1">
                  <a:defRPr/>
                </a:pPr>
                <a:r>
                  <a:rPr lang="en-US" sz="1400" dirty="0">
                    <a:solidFill>
                      <a:srgbClr val="FF0000"/>
                    </a:solidFill>
                    <a:latin typeface="+mj-lt"/>
                    <a:cs typeface="Arial" charset="0"/>
                  </a:rPr>
                  <a:t>WT-INF2</a:t>
                </a:r>
              </a:p>
            </p:txBody>
          </p:sp>
          <p:sp>
            <p:nvSpPr>
              <p:cNvPr id="44" name="TextBox 43">
                <a:extLst>
                  <a:ext uri="{FF2B5EF4-FFF2-40B4-BE49-F238E27FC236}">
                    <a16:creationId xmlns:a16="http://schemas.microsoft.com/office/drawing/2014/main" id="{A0AA761B-0011-486D-A3CE-B8F3D18CAE6E}"/>
                  </a:ext>
                </a:extLst>
              </p:cNvPr>
              <p:cNvSpPr txBox="1"/>
              <p:nvPr/>
            </p:nvSpPr>
            <p:spPr>
              <a:xfrm>
                <a:off x="2374900" y="3524213"/>
                <a:ext cx="901700" cy="307970"/>
              </a:xfrm>
              <a:prstGeom prst="rect">
                <a:avLst/>
              </a:prstGeom>
              <a:noFill/>
            </p:spPr>
            <p:txBody>
              <a:bodyPr wrap="none">
                <a:spAutoFit/>
              </a:bodyPr>
              <a:lstStyle/>
              <a:p>
                <a:pPr eaLnBrk="1" hangingPunct="1">
                  <a:defRPr/>
                </a:pPr>
                <a:r>
                  <a:rPr lang="en-US" sz="1400" dirty="0">
                    <a:solidFill>
                      <a:srgbClr val="FF0000"/>
                    </a:solidFill>
                    <a:latin typeface="+mj-lt"/>
                    <a:cs typeface="Arial" charset="0"/>
                  </a:rPr>
                  <a:t>WT-INF3</a:t>
                </a:r>
              </a:p>
            </p:txBody>
          </p:sp>
          <p:sp>
            <p:nvSpPr>
              <p:cNvPr id="45" name="TextBox 44">
                <a:extLst>
                  <a:ext uri="{FF2B5EF4-FFF2-40B4-BE49-F238E27FC236}">
                    <a16:creationId xmlns:a16="http://schemas.microsoft.com/office/drawing/2014/main" id="{ECBD84A1-B80C-420A-8D14-B5BEE041F3D6}"/>
                  </a:ext>
                </a:extLst>
              </p:cNvPr>
              <p:cNvSpPr txBox="1"/>
              <p:nvPr/>
            </p:nvSpPr>
            <p:spPr>
              <a:xfrm>
                <a:off x="3341688" y="3524213"/>
                <a:ext cx="1011237" cy="307970"/>
              </a:xfrm>
              <a:prstGeom prst="rect">
                <a:avLst/>
              </a:prstGeom>
              <a:noFill/>
            </p:spPr>
            <p:txBody>
              <a:bodyPr wrap="none">
                <a:spAutoFit/>
              </a:bodyPr>
              <a:lstStyle/>
              <a:p>
                <a:pPr eaLnBrk="1" hangingPunct="1">
                  <a:defRPr/>
                </a:pPr>
                <a:r>
                  <a:rPr lang="en-US" sz="1400" dirty="0">
                    <a:solidFill>
                      <a:srgbClr val="FF0000"/>
                    </a:solidFill>
                    <a:latin typeface="+mj-lt"/>
                    <a:cs typeface="Arial" charset="0"/>
                  </a:rPr>
                  <a:t>WT-CON1</a:t>
                </a:r>
              </a:p>
            </p:txBody>
          </p:sp>
          <p:sp>
            <p:nvSpPr>
              <p:cNvPr id="46" name="TextBox 45">
                <a:extLst>
                  <a:ext uri="{FF2B5EF4-FFF2-40B4-BE49-F238E27FC236}">
                    <a16:creationId xmlns:a16="http://schemas.microsoft.com/office/drawing/2014/main" id="{108CEDE3-6EDE-4811-804F-FFFBB478A746}"/>
                  </a:ext>
                </a:extLst>
              </p:cNvPr>
              <p:cNvSpPr txBox="1"/>
              <p:nvPr/>
            </p:nvSpPr>
            <p:spPr>
              <a:xfrm>
                <a:off x="4322763" y="3524213"/>
                <a:ext cx="1011237" cy="307970"/>
              </a:xfrm>
              <a:prstGeom prst="rect">
                <a:avLst/>
              </a:prstGeom>
              <a:noFill/>
            </p:spPr>
            <p:txBody>
              <a:bodyPr wrap="none">
                <a:spAutoFit/>
              </a:bodyPr>
              <a:lstStyle/>
              <a:p>
                <a:pPr eaLnBrk="1" hangingPunct="1">
                  <a:defRPr/>
                </a:pPr>
                <a:r>
                  <a:rPr lang="en-US" sz="1400" dirty="0">
                    <a:solidFill>
                      <a:srgbClr val="FF0000"/>
                    </a:solidFill>
                    <a:latin typeface="+mj-lt"/>
                    <a:cs typeface="Arial" charset="0"/>
                  </a:rPr>
                  <a:t>WT-CON2</a:t>
                </a:r>
              </a:p>
            </p:txBody>
          </p:sp>
          <p:sp>
            <p:nvSpPr>
              <p:cNvPr id="47" name="TextBox 46">
                <a:extLst>
                  <a:ext uri="{FF2B5EF4-FFF2-40B4-BE49-F238E27FC236}">
                    <a16:creationId xmlns:a16="http://schemas.microsoft.com/office/drawing/2014/main" id="{E5EEA731-B49C-4011-9934-1376071BB301}"/>
                  </a:ext>
                </a:extLst>
              </p:cNvPr>
              <p:cNvSpPr txBox="1"/>
              <p:nvPr/>
            </p:nvSpPr>
            <p:spPr>
              <a:xfrm>
                <a:off x="5313363" y="3524213"/>
                <a:ext cx="1011237" cy="307970"/>
              </a:xfrm>
              <a:prstGeom prst="rect">
                <a:avLst/>
              </a:prstGeom>
              <a:noFill/>
            </p:spPr>
            <p:txBody>
              <a:bodyPr wrap="none">
                <a:spAutoFit/>
              </a:bodyPr>
              <a:lstStyle/>
              <a:p>
                <a:pPr eaLnBrk="1" hangingPunct="1">
                  <a:defRPr/>
                </a:pPr>
                <a:r>
                  <a:rPr lang="en-US" sz="1400" dirty="0">
                    <a:solidFill>
                      <a:srgbClr val="FF0000"/>
                    </a:solidFill>
                    <a:latin typeface="+mj-lt"/>
                    <a:cs typeface="Arial" charset="0"/>
                  </a:rPr>
                  <a:t>WT-CON3</a:t>
                </a:r>
              </a:p>
            </p:txBody>
          </p:sp>
        </p:grpSp>
      </p:grpSp>
      <p:pic>
        <p:nvPicPr>
          <p:cNvPr id="48" name="Picture 28" descr="Image result for arabidopsis">
            <a:extLst>
              <a:ext uri="{FF2B5EF4-FFF2-40B4-BE49-F238E27FC236}">
                <a16:creationId xmlns:a16="http://schemas.microsoft.com/office/drawing/2014/main" id="{4147F230-515D-4B83-9AED-47B780694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186" y="2612366"/>
            <a:ext cx="712788"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9" descr="Image result for arabidopsis">
            <a:extLst>
              <a:ext uri="{FF2B5EF4-FFF2-40B4-BE49-F238E27FC236}">
                <a16:creationId xmlns:a16="http://schemas.microsoft.com/office/drawing/2014/main" id="{AA998772-04D7-43A6-BE4F-74939867B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4949" y="2612366"/>
            <a:ext cx="712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30" descr="Image result for arabidopsis">
            <a:extLst>
              <a:ext uri="{FF2B5EF4-FFF2-40B4-BE49-F238E27FC236}">
                <a16:creationId xmlns:a16="http://schemas.microsoft.com/office/drawing/2014/main" id="{D6789A9C-6EEB-4C88-8507-0ED7E3936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549" y="2612366"/>
            <a:ext cx="712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1" descr="Image result for arabidopsis">
            <a:extLst>
              <a:ext uri="{FF2B5EF4-FFF2-40B4-BE49-F238E27FC236}">
                <a16:creationId xmlns:a16="http://schemas.microsoft.com/office/drawing/2014/main" id="{B078212C-7F55-4A17-97CB-51AB643F4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936" y="2612366"/>
            <a:ext cx="712788"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32" descr="Image result for arabidopsis">
            <a:extLst>
              <a:ext uri="{FF2B5EF4-FFF2-40B4-BE49-F238E27FC236}">
                <a16:creationId xmlns:a16="http://schemas.microsoft.com/office/drawing/2014/main" id="{C5A73186-5C90-4D51-B1C4-DABF5D57B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749" y="2612366"/>
            <a:ext cx="712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33" descr="Image result for arabidopsis">
            <a:extLst>
              <a:ext uri="{FF2B5EF4-FFF2-40B4-BE49-F238E27FC236}">
                <a16:creationId xmlns:a16="http://schemas.microsoft.com/office/drawing/2014/main" id="{D569220D-6745-48FA-96E0-B3A40B158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7349" y="2612366"/>
            <a:ext cx="712787"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16" descr="Image result for nematode">
            <a:extLst>
              <a:ext uri="{FF2B5EF4-FFF2-40B4-BE49-F238E27FC236}">
                <a16:creationId xmlns:a16="http://schemas.microsoft.com/office/drawing/2014/main" id="{F5A1C370-D2B9-4A54-99F7-67DC2B9D4D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009" t="18259" r="11092" b="49911"/>
          <a:stretch>
            <a:fillRect/>
          </a:stretch>
        </p:blipFill>
        <p:spPr bwMode="auto">
          <a:xfrm>
            <a:off x="3528474" y="3433104"/>
            <a:ext cx="65722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6" descr="Image result for nematode">
            <a:extLst>
              <a:ext uri="{FF2B5EF4-FFF2-40B4-BE49-F238E27FC236}">
                <a16:creationId xmlns:a16="http://schemas.microsoft.com/office/drawing/2014/main" id="{A8C31ADD-570D-4C34-BE7B-B5670064B2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009" t="18259" r="11092" b="49911"/>
          <a:stretch>
            <a:fillRect/>
          </a:stretch>
        </p:blipFill>
        <p:spPr bwMode="auto">
          <a:xfrm>
            <a:off x="4561936" y="3450566"/>
            <a:ext cx="65722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6" descr="Image result for nematode">
            <a:extLst>
              <a:ext uri="{FF2B5EF4-FFF2-40B4-BE49-F238E27FC236}">
                <a16:creationId xmlns:a16="http://schemas.microsoft.com/office/drawing/2014/main" id="{E2DFC3EB-2CFF-4800-9FFC-95A00DE9A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009" t="18259" r="11092" b="49911"/>
          <a:stretch>
            <a:fillRect/>
          </a:stretch>
        </p:blipFill>
        <p:spPr bwMode="auto">
          <a:xfrm>
            <a:off x="5552536" y="3450566"/>
            <a:ext cx="65722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941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Assignment </a:t>
            </a:r>
            <a:r>
              <a:rPr lang="en-CA" sz="3600" b="1">
                <a:solidFill>
                  <a:schemeClr val="bg1"/>
                </a:solidFill>
              </a:rPr>
              <a:t>#2</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800" dirty="0"/>
              <a:t>Shanks et al. (2016) deposited sequence data to NCBI. What NCBI </a:t>
            </a:r>
            <a:r>
              <a:rPr lang="en-US" sz="1800" dirty="0" err="1"/>
              <a:t>Bioproject</a:t>
            </a:r>
            <a:r>
              <a:rPr lang="en-US" sz="1800" dirty="0"/>
              <a:t> number is associated with this work?</a:t>
            </a:r>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endParaRPr lang="en-US" sz="1800" dirty="0"/>
          </a:p>
          <a:p>
            <a:pPr marL="342900" indent="-342900" algn="l">
              <a:buFontTx/>
              <a:buChar char="-"/>
            </a:pPr>
            <a:r>
              <a:rPr lang="en-US" sz="1800" dirty="0"/>
              <a:t>Use keywords to find the paper and the associated </a:t>
            </a:r>
            <a:r>
              <a:rPr lang="en-US" sz="1800" dirty="0" err="1"/>
              <a:t>bioproject</a:t>
            </a:r>
            <a:r>
              <a:rPr lang="en-US" sz="1800" dirty="0"/>
              <a:t>, get details on the experimental design (or read the paper)</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57" name="Picture 2">
            <a:extLst>
              <a:ext uri="{FF2B5EF4-FFF2-40B4-BE49-F238E27FC236}">
                <a16:creationId xmlns:a16="http://schemas.microsoft.com/office/drawing/2014/main" id="{882079A7-319A-4ACE-9305-4A53E9F311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668" t="14104" r="19771" b="72739"/>
          <a:stretch>
            <a:fillRect/>
          </a:stretch>
        </p:blipFill>
        <p:spPr bwMode="auto">
          <a:xfrm>
            <a:off x="2436297" y="1204714"/>
            <a:ext cx="7912100" cy="1604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66B0A67E-149C-421A-AFF3-A45AA6FB6658}"/>
              </a:ext>
            </a:extLst>
          </p:cNvPr>
          <p:cNvPicPr>
            <a:picLocks noChangeAspect="1"/>
          </p:cNvPicPr>
          <p:nvPr/>
        </p:nvPicPr>
        <p:blipFill>
          <a:blip r:embed="rId4"/>
          <a:stretch>
            <a:fillRect/>
          </a:stretch>
        </p:blipFill>
        <p:spPr>
          <a:xfrm>
            <a:off x="88774" y="3893406"/>
            <a:ext cx="3624295" cy="1577099"/>
          </a:xfrm>
          <a:prstGeom prst="rect">
            <a:avLst/>
          </a:prstGeom>
        </p:spPr>
      </p:pic>
      <p:pic>
        <p:nvPicPr>
          <p:cNvPr id="5" name="Picture 4">
            <a:extLst>
              <a:ext uri="{FF2B5EF4-FFF2-40B4-BE49-F238E27FC236}">
                <a16:creationId xmlns:a16="http://schemas.microsoft.com/office/drawing/2014/main" id="{0C03AEED-2AB3-4233-BD62-7E7C4F4175D7}"/>
              </a:ext>
            </a:extLst>
          </p:cNvPr>
          <p:cNvPicPr>
            <a:picLocks noChangeAspect="1"/>
          </p:cNvPicPr>
          <p:nvPr/>
        </p:nvPicPr>
        <p:blipFill>
          <a:blip r:embed="rId5"/>
          <a:stretch>
            <a:fillRect/>
          </a:stretch>
        </p:blipFill>
        <p:spPr>
          <a:xfrm>
            <a:off x="3801844" y="3672434"/>
            <a:ext cx="3531080" cy="2473913"/>
          </a:xfrm>
          <a:prstGeom prst="rect">
            <a:avLst/>
          </a:prstGeom>
        </p:spPr>
      </p:pic>
      <p:pic>
        <p:nvPicPr>
          <p:cNvPr id="6" name="Picture 5">
            <a:extLst>
              <a:ext uri="{FF2B5EF4-FFF2-40B4-BE49-F238E27FC236}">
                <a16:creationId xmlns:a16="http://schemas.microsoft.com/office/drawing/2014/main" id="{27624E6D-4612-4ACB-ACDC-9E1B22F80E7F}"/>
              </a:ext>
            </a:extLst>
          </p:cNvPr>
          <p:cNvPicPr>
            <a:picLocks noChangeAspect="1"/>
          </p:cNvPicPr>
          <p:nvPr/>
        </p:nvPicPr>
        <p:blipFill>
          <a:blip r:embed="rId6"/>
          <a:stretch>
            <a:fillRect/>
          </a:stretch>
        </p:blipFill>
        <p:spPr>
          <a:xfrm>
            <a:off x="7514914" y="4453835"/>
            <a:ext cx="3762375" cy="676275"/>
          </a:xfrm>
          <a:prstGeom prst="rect">
            <a:avLst/>
          </a:prstGeom>
        </p:spPr>
      </p:pic>
    </p:spTree>
    <p:extLst>
      <p:ext uri="{BB962C8B-B14F-4D97-AF65-F5344CB8AC3E}">
        <p14:creationId xmlns:p14="http://schemas.microsoft.com/office/powerpoint/2010/main" val="3150034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Assignment </a:t>
            </a:r>
            <a:r>
              <a:rPr lang="en-CA" sz="3600" b="1">
                <a:solidFill>
                  <a:schemeClr val="bg1"/>
                </a:solidFill>
              </a:rPr>
              <a:t>#2</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800" dirty="0"/>
              <a:t>You’ll retrieve the Control_1 replicate and do some basic QC</a:t>
            </a:r>
          </a:p>
          <a:p>
            <a:pPr marL="342900" indent="-342900" algn="l">
              <a:buFontTx/>
              <a:buChar char="-"/>
            </a:pPr>
            <a:r>
              <a:rPr lang="en-US" sz="1800" dirty="0"/>
              <a:t>What does quality mean in terms of a </a:t>
            </a:r>
            <a:r>
              <a:rPr lang="en-US" sz="1800" dirty="0" err="1"/>
              <a:t>fastq</a:t>
            </a:r>
            <a:r>
              <a:rPr lang="en-US" sz="1800" dirty="0"/>
              <a:t> file?</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
        <p:nvSpPr>
          <p:cNvPr id="64" name="TextBox 2">
            <a:extLst>
              <a:ext uri="{FF2B5EF4-FFF2-40B4-BE49-F238E27FC236}">
                <a16:creationId xmlns:a16="http://schemas.microsoft.com/office/drawing/2014/main" id="{AAA9AB71-231D-4702-9814-A91AFD4C404C}"/>
              </a:ext>
            </a:extLst>
          </p:cNvPr>
          <p:cNvSpPr txBox="1">
            <a:spLocks noChangeArrowheads="1"/>
          </p:cNvSpPr>
          <p:nvPr/>
        </p:nvSpPr>
        <p:spPr bwMode="auto">
          <a:xfrm>
            <a:off x="1959385" y="5102553"/>
            <a:ext cx="8599405" cy="1220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sz="1400">
                <a:solidFill>
                  <a:schemeClr val="tx1"/>
                </a:solidFill>
                <a:latin typeface="Tahoma" panose="020B0604030504040204" pitchFamily="34" charset="0"/>
              </a:defRPr>
            </a:lvl1pPr>
            <a:lvl2pPr>
              <a:spcBef>
                <a:spcPct val="20000"/>
              </a:spcBef>
              <a:defRPr sz="1400">
                <a:solidFill>
                  <a:schemeClr val="tx1"/>
                </a:solidFill>
                <a:latin typeface="Tahoma" panose="020B0604030504040204" pitchFamily="34"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algn="ctr" eaLnBrk="1" hangingPunct="1">
              <a:spcBef>
                <a:spcPct val="0"/>
              </a:spcBef>
            </a:pPr>
            <a:r>
              <a:rPr lang="en-US" altLang="en-US" sz="2000" dirty="0">
                <a:latin typeface="+mn-lt"/>
              </a:rPr>
              <a:t>Quality score represents confidence that a particular base is called correctly:</a:t>
            </a:r>
          </a:p>
          <a:p>
            <a:pPr lvl="1" algn="ctr" eaLnBrk="1" hangingPunct="1">
              <a:spcBef>
                <a:spcPct val="0"/>
              </a:spcBef>
            </a:pPr>
            <a:r>
              <a:rPr lang="en-US" altLang="en-US" sz="2000" dirty="0">
                <a:latin typeface="+mn-lt"/>
              </a:rPr>
              <a:t>Quality score X = error probability of 10</a:t>
            </a:r>
            <a:r>
              <a:rPr lang="en-US" altLang="en-US" sz="2000" baseline="30000" dirty="0">
                <a:latin typeface="+mn-lt"/>
              </a:rPr>
              <a:t>-X/10</a:t>
            </a:r>
          </a:p>
          <a:p>
            <a:pPr lvl="1" algn="ctr">
              <a:spcBef>
                <a:spcPct val="0"/>
              </a:spcBef>
            </a:pPr>
            <a:r>
              <a:rPr lang="en-US" altLang="en-US" sz="2000" dirty="0">
                <a:latin typeface="+mn-lt"/>
              </a:rPr>
              <a:t>Quality score of 25</a:t>
            </a:r>
            <a:r>
              <a:rPr lang="en-US" altLang="en-US" sz="2000" baseline="30000" dirty="0">
                <a:latin typeface="+mn-lt"/>
              </a:rPr>
              <a:t> = </a:t>
            </a:r>
            <a:r>
              <a:rPr lang="en-US" altLang="en-US" sz="2000" dirty="0">
                <a:latin typeface="+mn-lt"/>
              </a:rPr>
              <a:t>10</a:t>
            </a:r>
            <a:r>
              <a:rPr lang="en-US" altLang="en-US" sz="2000" baseline="30000" dirty="0">
                <a:latin typeface="+mn-lt"/>
              </a:rPr>
              <a:t>-25/10</a:t>
            </a:r>
            <a:r>
              <a:rPr lang="en-US" altLang="en-US" sz="2000" dirty="0">
                <a:latin typeface="+mn-lt"/>
              </a:rPr>
              <a:t> = 10</a:t>
            </a:r>
            <a:r>
              <a:rPr lang="en-US" altLang="en-US" sz="2000" baseline="30000" dirty="0">
                <a:latin typeface="+mn-lt"/>
              </a:rPr>
              <a:t>-2.5</a:t>
            </a:r>
            <a:r>
              <a:rPr lang="en-US" altLang="en-US" sz="2000" dirty="0">
                <a:latin typeface="+mn-lt"/>
              </a:rPr>
              <a:t> = ~0.003 probability of base call error</a:t>
            </a:r>
            <a:endParaRPr lang="en-US" altLang="en-US" sz="2000" baseline="30000" dirty="0">
              <a:latin typeface="+mn-lt"/>
            </a:endParaRPr>
          </a:p>
          <a:p>
            <a:pPr lvl="1" algn="ctr" eaLnBrk="1" hangingPunct="1">
              <a:spcBef>
                <a:spcPct val="0"/>
              </a:spcBef>
            </a:pPr>
            <a:endParaRPr lang="en-US" altLang="en-US" sz="2000" baseline="30000" dirty="0">
              <a:latin typeface="+mn-lt"/>
            </a:endParaRPr>
          </a:p>
        </p:txBody>
      </p:sp>
      <p:pic>
        <p:nvPicPr>
          <p:cNvPr id="65" name="Picture 1">
            <a:extLst>
              <a:ext uri="{FF2B5EF4-FFF2-40B4-BE49-F238E27FC236}">
                <a16:creationId xmlns:a16="http://schemas.microsoft.com/office/drawing/2014/main" id="{394E709E-98F4-461C-BFA1-D20BDC372A8E}"/>
              </a:ext>
            </a:extLst>
          </p:cNvPr>
          <p:cNvPicPr>
            <a:picLocks noChangeAspect="1"/>
          </p:cNvPicPr>
          <p:nvPr/>
        </p:nvPicPr>
        <p:blipFill>
          <a:blip r:embed="rId3">
            <a:extLst>
              <a:ext uri="{28A0092B-C50C-407E-A947-70E740481C1C}">
                <a14:useLocalDpi xmlns:a14="http://schemas.microsoft.com/office/drawing/2010/main" val="0"/>
              </a:ext>
            </a:extLst>
          </a:blip>
          <a:srcRect l="55144" t="24402" r="15909" b="67133"/>
          <a:stretch>
            <a:fillRect/>
          </a:stretch>
        </p:blipFill>
        <p:spPr bwMode="auto">
          <a:xfrm>
            <a:off x="195063" y="2130997"/>
            <a:ext cx="75041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2">
            <a:extLst>
              <a:ext uri="{FF2B5EF4-FFF2-40B4-BE49-F238E27FC236}">
                <a16:creationId xmlns:a16="http://schemas.microsoft.com/office/drawing/2014/main" id="{82B24856-46F2-48FC-B577-F152082184ED}"/>
              </a:ext>
            </a:extLst>
          </p:cNvPr>
          <p:cNvSpPr>
            <a:spLocks noChangeArrowheads="1"/>
          </p:cNvSpPr>
          <p:nvPr/>
        </p:nvSpPr>
        <p:spPr bwMode="auto">
          <a:xfrm>
            <a:off x="2071488" y="2470722"/>
            <a:ext cx="228600" cy="1089025"/>
          </a:xfrm>
          <a:prstGeom prst="rect">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defRPr sz="1400">
                <a:solidFill>
                  <a:schemeClr val="tx1"/>
                </a:solidFill>
                <a:latin typeface="Tahoma" panose="020B0604030504040204" pitchFamily="34" charset="0"/>
              </a:defRPr>
            </a:lvl1pPr>
            <a:lvl2pPr marL="742950" indent="-285750">
              <a:spcBef>
                <a:spcPct val="20000"/>
              </a:spcBef>
              <a:defRPr sz="1400">
                <a:solidFill>
                  <a:schemeClr val="tx1"/>
                </a:solidFill>
                <a:latin typeface="Tahoma" panose="020B0604030504040204" pitchFamily="34"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pPr>
            <a:endParaRPr lang="en-US" altLang="en-US" sz="2400">
              <a:latin typeface="Times New Roman" panose="02020603050405020304" pitchFamily="18" charset="0"/>
            </a:endParaRPr>
          </a:p>
        </p:txBody>
      </p:sp>
      <p:cxnSp>
        <p:nvCxnSpPr>
          <p:cNvPr id="67" name="Straight Arrow Connector 5">
            <a:extLst>
              <a:ext uri="{FF2B5EF4-FFF2-40B4-BE49-F238E27FC236}">
                <a16:creationId xmlns:a16="http://schemas.microsoft.com/office/drawing/2014/main" id="{07B2A512-B60A-44E7-8D1C-595E967D385E}"/>
              </a:ext>
            </a:extLst>
          </p:cNvPr>
          <p:cNvCxnSpPr>
            <a:cxnSpLocks noChangeShapeType="1"/>
          </p:cNvCxnSpPr>
          <p:nvPr/>
        </p:nvCxnSpPr>
        <p:spPr bwMode="auto">
          <a:xfrm>
            <a:off x="2233413" y="3632772"/>
            <a:ext cx="247650" cy="3048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8" name="TextBox 67">
            <a:extLst>
              <a:ext uri="{FF2B5EF4-FFF2-40B4-BE49-F238E27FC236}">
                <a16:creationId xmlns:a16="http://schemas.microsoft.com/office/drawing/2014/main" id="{7CE50722-B876-40DC-9175-BC45C1C91B56}"/>
              </a:ext>
            </a:extLst>
          </p:cNvPr>
          <p:cNvSpPr txBox="1"/>
          <p:nvPr/>
        </p:nvSpPr>
        <p:spPr>
          <a:xfrm>
            <a:off x="2504876" y="3878835"/>
            <a:ext cx="2343783" cy="646331"/>
          </a:xfrm>
          <a:prstGeom prst="rect">
            <a:avLst/>
          </a:prstGeom>
          <a:noFill/>
        </p:spPr>
        <p:txBody>
          <a:bodyPr wrap="none">
            <a:spAutoFit/>
          </a:bodyPr>
          <a:lstStyle/>
          <a:p>
            <a:pPr>
              <a:defRPr/>
            </a:pPr>
            <a:r>
              <a:rPr lang="en-US" sz="1800" dirty="0"/>
              <a:t>Base = T</a:t>
            </a:r>
          </a:p>
          <a:p>
            <a:pPr>
              <a:defRPr/>
            </a:pPr>
            <a:r>
              <a:rPr lang="en-US" sz="1800" dirty="0"/>
              <a:t>Quality score = “:” = 25</a:t>
            </a:r>
          </a:p>
        </p:txBody>
      </p:sp>
      <p:pic>
        <p:nvPicPr>
          <p:cNvPr id="8" name="Picture 7">
            <a:extLst>
              <a:ext uri="{FF2B5EF4-FFF2-40B4-BE49-F238E27FC236}">
                <a16:creationId xmlns:a16="http://schemas.microsoft.com/office/drawing/2014/main" id="{C15FAFDB-0089-40DE-9205-732BFD20A071}"/>
              </a:ext>
            </a:extLst>
          </p:cNvPr>
          <p:cNvPicPr>
            <a:picLocks noChangeAspect="1"/>
          </p:cNvPicPr>
          <p:nvPr/>
        </p:nvPicPr>
        <p:blipFill>
          <a:blip r:embed="rId4"/>
          <a:stretch>
            <a:fillRect/>
          </a:stretch>
        </p:blipFill>
        <p:spPr>
          <a:xfrm>
            <a:off x="7894240" y="1600114"/>
            <a:ext cx="3993683" cy="2830240"/>
          </a:xfrm>
          <a:prstGeom prst="rect">
            <a:avLst/>
          </a:prstGeom>
        </p:spPr>
      </p:pic>
    </p:spTree>
    <p:extLst>
      <p:ext uri="{BB962C8B-B14F-4D97-AF65-F5344CB8AC3E}">
        <p14:creationId xmlns:p14="http://schemas.microsoft.com/office/powerpoint/2010/main" val="29223609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Assignment </a:t>
            </a:r>
            <a:r>
              <a:rPr lang="en-CA" sz="3600" b="1">
                <a:solidFill>
                  <a:schemeClr val="bg1"/>
                </a:solidFill>
              </a:rPr>
              <a:t>#2</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800" dirty="0"/>
              <a:t>Check the quality before doing analysis!!!</a:t>
            </a:r>
          </a:p>
          <a:p>
            <a:pPr marL="342900" indent="-342900" algn="l">
              <a:buFontTx/>
              <a:buChar char="-"/>
            </a:pPr>
            <a:r>
              <a:rPr lang="en-US" sz="1800" dirty="0" err="1"/>
              <a:t>FastQC</a:t>
            </a:r>
            <a:r>
              <a:rPr lang="en-US" sz="1800" dirty="0"/>
              <a:t> -&gt; # reads, sequence lengths, N number, base quality scores across all reads, Adapter sequence contamination</a:t>
            </a:r>
          </a:p>
          <a:p>
            <a:pPr marL="342900" indent="-342900" algn="l">
              <a:buFontTx/>
              <a:buChar char="-"/>
            </a:pPr>
            <a:endParaRPr lang="en-US"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11" name="Picture 5">
            <a:extLst>
              <a:ext uri="{FF2B5EF4-FFF2-40B4-BE49-F238E27FC236}">
                <a16:creationId xmlns:a16="http://schemas.microsoft.com/office/drawing/2014/main" id="{D5E74B65-DFA2-4996-85E6-886920BA48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826" y="1531593"/>
            <a:ext cx="3434999" cy="2576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263B149F-BE75-454E-A507-68DA1CBCA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537" t="19180" r="24632" b="10776"/>
          <a:stretch>
            <a:fillRect/>
          </a:stretch>
        </p:blipFill>
        <p:spPr bwMode="auto">
          <a:xfrm>
            <a:off x="7715131" y="1577393"/>
            <a:ext cx="3456317" cy="2576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8">
            <a:extLst>
              <a:ext uri="{FF2B5EF4-FFF2-40B4-BE49-F238E27FC236}">
                <a16:creationId xmlns:a16="http://schemas.microsoft.com/office/drawing/2014/main" id="{4DFE7D9D-DC16-4D3F-831E-0D35FFFF3E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4" y="4153466"/>
            <a:ext cx="3456317" cy="2592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a:extLst>
              <a:ext uri="{FF2B5EF4-FFF2-40B4-BE49-F238E27FC236}">
                <a16:creationId xmlns:a16="http://schemas.microsoft.com/office/drawing/2014/main" id="{22DBBD64-56AE-4759-B83C-DB6548177C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5302" y="4314135"/>
            <a:ext cx="3242094" cy="2431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a:extLst>
              <a:ext uri="{FF2B5EF4-FFF2-40B4-BE49-F238E27FC236}">
                <a16:creationId xmlns:a16="http://schemas.microsoft.com/office/drawing/2014/main" id="{E4131203-71CB-4F08-9C91-0CE7814287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5131" y="4288755"/>
            <a:ext cx="3347076" cy="2510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5">
            <a:extLst>
              <a:ext uri="{FF2B5EF4-FFF2-40B4-BE49-F238E27FC236}">
                <a16:creationId xmlns:a16="http://schemas.microsoft.com/office/drawing/2014/main" id="{9F620E6B-41FD-4DB1-B1D5-17F48D6863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3237" t="50565" r="63145" b="28168"/>
          <a:stretch>
            <a:fillRect/>
          </a:stretch>
        </p:blipFill>
        <p:spPr bwMode="auto">
          <a:xfrm>
            <a:off x="410919" y="1794762"/>
            <a:ext cx="3233978" cy="1819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8582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Assignment </a:t>
            </a:r>
            <a:r>
              <a:rPr lang="en-CA" sz="3600" b="1">
                <a:solidFill>
                  <a:schemeClr val="bg1"/>
                </a:solidFill>
              </a:rPr>
              <a:t>#2</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800" dirty="0"/>
              <a:t>After trimming your reads, you’ll be aligning them to the reference genome (</a:t>
            </a:r>
            <a:r>
              <a:rPr lang="en-US" sz="1800" i="1" dirty="0"/>
              <a:t>A. thaliana</a:t>
            </a:r>
            <a:r>
              <a:rPr lang="en-US" sz="1800" dirty="0"/>
              <a:t>)</a:t>
            </a:r>
          </a:p>
          <a:p>
            <a:pPr marL="342900" indent="-342900" algn="l">
              <a:buFontTx/>
              <a:buChar char="-"/>
            </a:pPr>
            <a:r>
              <a:rPr lang="en-US" sz="1800" dirty="0"/>
              <a:t>You will use an intron aware aligner -&gt; HISAT2</a:t>
            </a:r>
          </a:p>
          <a:p>
            <a:pPr marL="342900" indent="-342900" algn="l">
              <a:buFontTx/>
              <a:buChar char="-"/>
            </a:pPr>
            <a:r>
              <a:rPr lang="en-US" sz="1800" dirty="0"/>
              <a:t>HISAT2 outputs BAM files (Binary Alignment/Mapping)</a:t>
            </a:r>
          </a:p>
          <a:p>
            <a:pPr marL="342900" indent="-342900" algn="l">
              <a:buFontTx/>
              <a:buChar char="-"/>
            </a:pPr>
            <a:r>
              <a:rPr lang="en-US" sz="1800" dirty="0" err="1"/>
              <a:t>FeatureCounts</a:t>
            </a:r>
            <a:r>
              <a:rPr lang="en-US" sz="1800" dirty="0"/>
              <a:t> takes each mapped read and assigns it to a specific gene</a:t>
            </a:r>
          </a:p>
          <a:p>
            <a:pPr marL="342900" indent="-342900" algn="l">
              <a:buFontTx/>
              <a:buChar char="-"/>
            </a:pPr>
            <a:r>
              <a:rPr lang="en-US" sz="1800" dirty="0"/>
              <a:t>Uses the match coordinates in the BAM file and the precise gene exon coordinates defined by the Arabidopsis genome annotation (GTF) file </a:t>
            </a:r>
          </a:p>
          <a:p>
            <a:pPr marL="342900" indent="-342900" algn="l">
              <a:buFontTx/>
              <a:buChar char="-"/>
            </a:pPr>
            <a:endParaRPr lang="en-US"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17" name="Picture 4">
            <a:extLst>
              <a:ext uri="{FF2B5EF4-FFF2-40B4-BE49-F238E27FC236}">
                <a16:creationId xmlns:a16="http://schemas.microsoft.com/office/drawing/2014/main" id="{0DF485C2-E311-40B9-B942-68C0F98D3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339" t="29195"/>
          <a:stretch>
            <a:fillRect/>
          </a:stretch>
        </p:blipFill>
        <p:spPr bwMode="auto">
          <a:xfrm>
            <a:off x="1702997" y="3205163"/>
            <a:ext cx="3288339" cy="3069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
            <a:extLst>
              <a:ext uri="{FF2B5EF4-FFF2-40B4-BE49-F238E27FC236}">
                <a16:creationId xmlns:a16="http://schemas.microsoft.com/office/drawing/2014/main" id="{A7FA3F82-43BE-425F-B827-68B5A360CB0E}"/>
              </a:ext>
            </a:extLst>
          </p:cNvPr>
          <p:cNvPicPr>
            <a:picLocks noChangeAspect="1"/>
          </p:cNvPicPr>
          <p:nvPr/>
        </p:nvPicPr>
        <p:blipFill>
          <a:blip r:embed="rId4">
            <a:extLst>
              <a:ext uri="{28A0092B-C50C-407E-A947-70E740481C1C}">
                <a14:useLocalDpi xmlns:a14="http://schemas.microsoft.com/office/drawing/2010/main" val="0"/>
              </a:ext>
            </a:extLst>
          </a:blip>
          <a:srcRect l="13188" t="8855" r="59290" b="66035"/>
          <a:stretch>
            <a:fillRect/>
          </a:stretch>
        </p:blipFill>
        <p:spPr bwMode="auto">
          <a:xfrm>
            <a:off x="5492149" y="3073879"/>
            <a:ext cx="5613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707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Assignment </a:t>
            </a:r>
            <a:r>
              <a:rPr lang="en-CA" sz="3600" b="1">
                <a:solidFill>
                  <a:schemeClr val="bg1"/>
                </a:solidFill>
              </a:rPr>
              <a:t>#2</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US" sz="1800" dirty="0"/>
              <a:t>You will perform DE analysis with DESEQ2</a:t>
            </a:r>
          </a:p>
          <a:p>
            <a:pPr marL="342900" indent="-342900" algn="l">
              <a:buFontTx/>
              <a:buChar char="-"/>
            </a:pPr>
            <a:r>
              <a:rPr lang="en-US" sz="1800" dirty="0"/>
              <a:t>DESEQ2 normalizes your read counts -&gt; Why?</a:t>
            </a:r>
          </a:p>
          <a:p>
            <a:pPr marL="342900" indent="-342900" algn="l">
              <a:buFontTx/>
              <a:buChar char="-"/>
            </a:pPr>
            <a:r>
              <a:rPr lang="en-US" sz="1800" dirty="0"/>
              <a:t>Produces a p-value and adjusted p-value for each gene</a:t>
            </a:r>
          </a:p>
          <a:p>
            <a:pPr marL="342900" indent="-342900" algn="l">
              <a:buFontTx/>
              <a:buChar char="-"/>
            </a:pPr>
            <a:r>
              <a:rPr lang="en-US" sz="1800" dirty="0"/>
              <a:t>Outputs some useful plots too!</a:t>
            </a:r>
          </a:p>
          <a:p>
            <a:pPr marL="342900" indent="-342900" algn="l">
              <a:buFontTx/>
              <a:buChar char="-"/>
            </a:pPr>
            <a:r>
              <a:rPr lang="en-CA" sz="1800" b="1" dirty="0"/>
              <a:t>MA plot</a:t>
            </a:r>
            <a:r>
              <a:rPr lang="en-CA" sz="1800" dirty="0"/>
              <a:t>- Counts (expression level) vs. fold-change; colored dots are statistically significant differences</a:t>
            </a:r>
          </a:p>
          <a:p>
            <a:pPr marL="342900" indent="-342900" algn="l">
              <a:buFontTx/>
              <a:buChar char="-"/>
            </a:pPr>
            <a:r>
              <a:rPr lang="en-CA" sz="1800" b="1" dirty="0"/>
              <a:t>PCA plots </a:t>
            </a:r>
            <a:r>
              <a:rPr lang="en-CA" sz="1800" dirty="0"/>
              <a:t>-</a:t>
            </a:r>
            <a:r>
              <a:rPr lang="en-CA" sz="1800" b="1" dirty="0"/>
              <a:t> </a:t>
            </a:r>
            <a:r>
              <a:rPr lang="en-CA" sz="1800" dirty="0"/>
              <a:t>Method to visualize overall data similarity between samples; groupings based on treatment are expected</a:t>
            </a:r>
          </a:p>
          <a:p>
            <a:pPr marL="342900" indent="-342900" algn="l">
              <a:buFontTx/>
              <a:buChar char="-"/>
            </a:pPr>
            <a:endParaRPr lang="en-US"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pic>
        <p:nvPicPr>
          <p:cNvPr id="8" name="Picture 3">
            <a:extLst>
              <a:ext uri="{FF2B5EF4-FFF2-40B4-BE49-F238E27FC236}">
                <a16:creationId xmlns:a16="http://schemas.microsoft.com/office/drawing/2014/main" id="{7F4CEBB2-EFA7-4275-9BC0-6894ED92E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5990" y="3328612"/>
            <a:ext cx="372110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
            <a:extLst>
              <a:ext uri="{FF2B5EF4-FFF2-40B4-BE49-F238E27FC236}">
                <a16:creationId xmlns:a16="http://schemas.microsoft.com/office/drawing/2014/main" id="{FBB63C78-82A6-46DF-9F36-8C93F663CF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1728" t="50000" r="14427" b="15503"/>
          <a:stretch>
            <a:fillRect/>
          </a:stretch>
        </p:blipFill>
        <p:spPr bwMode="auto">
          <a:xfrm>
            <a:off x="2254611" y="3438525"/>
            <a:ext cx="3124200" cy="2824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596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Functional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314324" y="681414"/>
            <a:ext cx="11877673" cy="51424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dirty="0"/>
              <a:t>How do we interrogate the function of a gene?</a:t>
            </a:r>
          </a:p>
          <a:p>
            <a:pPr marL="342900" indent="-342900" algn="l">
              <a:buFontTx/>
              <a:buChar char="-"/>
            </a:pPr>
            <a:endParaRPr lang="en-CA" dirty="0"/>
          </a:p>
          <a:p>
            <a:pPr marL="342900" indent="-342900" algn="l">
              <a:buFontTx/>
              <a:buChar char="-"/>
            </a:pPr>
            <a:r>
              <a:rPr lang="en-CA" b="1" u="sng" dirty="0">
                <a:solidFill>
                  <a:srgbClr val="C00000"/>
                </a:solidFill>
              </a:rPr>
              <a:t>Reverse genetics</a:t>
            </a:r>
            <a:r>
              <a:rPr lang="en-CA" dirty="0">
                <a:solidFill>
                  <a:srgbClr val="C00000"/>
                </a:solidFill>
              </a:rPr>
              <a:t> </a:t>
            </a:r>
            <a:r>
              <a:rPr lang="en-CA" dirty="0"/>
              <a:t>-&gt; Mutate a gene, observe phenotype</a:t>
            </a:r>
          </a:p>
          <a:p>
            <a:pPr marL="342900" indent="-342900" algn="l">
              <a:buFontTx/>
              <a:buChar char="-"/>
            </a:pPr>
            <a:r>
              <a:rPr lang="en-CA" dirty="0">
                <a:solidFill>
                  <a:srgbClr val="C00000"/>
                </a:solidFill>
              </a:rPr>
              <a:t>Loss of function -&gt; </a:t>
            </a:r>
            <a:r>
              <a:rPr lang="en-CA" dirty="0"/>
              <a:t>Knock out a gene, observe phenotype</a:t>
            </a:r>
          </a:p>
          <a:p>
            <a:pPr marL="342900" indent="-342900" algn="l">
              <a:buFontTx/>
              <a:buChar char="-"/>
            </a:pPr>
            <a:r>
              <a:rPr lang="en-CA" dirty="0">
                <a:solidFill>
                  <a:srgbClr val="C00000"/>
                </a:solidFill>
              </a:rPr>
              <a:t>Overexpression -&gt; </a:t>
            </a:r>
            <a:r>
              <a:rPr lang="en-CA" dirty="0"/>
              <a:t>Make more of a gene product than normal, observe phenotype</a:t>
            </a:r>
          </a:p>
          <a:p>
            <a:pPr marL="342900" indent="-342900" algn="l">
              <a:buFontTx/>
              <a:buChar char="-"/>
            </a:pPr>
            <a:endParaRPr lang="en-CA" dirty="0"/>
          </a:p>
          <a:p>
            <a:pPr marL="342900" indent="-342900" algn="l">
              <a:buFontTx/>
              <a:buChar char="-"/>
            </a:pPr>
            <a:r>
              <a:rPr lang="en-CA" b="1" u="sng" dirty="0">
                <a:solidFill>
                  <a:srgbClr val="C00000"/>
                </a:solidFill>
              </a:rPr>
              <a:t>Forward genetics </a:t>
            </a:r>
            <a:r>
              <a:rPr lang="en-CA" dirty="0">
                <a:solidFill>
                  <a:srgbClr val="C00000"/>
                </a:solidFill>
              </a:rPr>
              <a:t>-&gt; </a:t>
            </a:r>
            <a:r>
              <a:rPr lang="en-CA" dirty="0"/>
              <a:t>Collect samples of a specific phenotype (disease), get genotype</a:t>
            </a:r>
          </a:p>
          <a:p>
            <a:pPr marL="342900" indent="-342900" algn="l">
              <a:buFontTx/>
              <a:buChar char="-"/>
            </a:pPr>
            <a:r>
              <a:rPr lang="en-CA" dirty="0"/>
              <a:t>Old days -&gt; </a:t>
            </a:r>
            <a:r>
              <a:rPr lang="en-US" b="0" i="0" u="none" strike="noStrike" dirty="0">
                <a:solidFill>
                  <a:srgbClr val="040C28"/>
                </a:solidFill>
                <a:effectLst/>
                <a:latin typeface="Google Sans"/>
              </a:rPr>
              <a:t>Restriction fragment length polymorphism (</a:t>
            </a:r>
            <a:r>
              <a:rPr lang="en-CA" dirty="0"/>
              <a:t>RFLPs)</a:t>
            </a:r>
          </a:p>
          <a:p>
            <a:pPr marL="342900" indent="-342900" algn="l">
              <a:buFontTx/>
              <a:buChar char="-"/>
            </a:pPr>
            <a:r>
              <a:rPr lang="en-CA" dirty="0"/>
              <a:t>Now -&gt; Next Generation Sequence(NGS) -&gt; Get SNPs</a:t>
            </a:r>
          </a:p>
          <a:p>
            <a:pPr marL="342900" indent="-342900" algn="l">
              <a:buFontTx/>
              <a:buChar char="-"/>
            </a:pPr>
            <a:r>
              <a:rPr lang="en-CA" dirty="0"/>
              <a:t>Gene by gene may take some time for a eukaryotic genome (20-30,000 genes)</a:t>
            </a:r>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7</a:t>
            </a:r>
          </a:p>
        </p:txBody>
      </p:sp>
    </p:spTree>
    <p:extLst>
      <p:ext uri="{BB962C8B-B14F-4D97-AF65-F5344CB8AC3E}">
        <p14:creationId xmlns:p14="http://schemas.microsoft.com/office/powerpoint/2010/main" val="40186513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dirty="0">
                <a:solidFill>
                  <a:schemeClr val="bg1"/>
                </a:solidFill>
              </a:rPr>
              <a:t>Assignment </a:t>
            </a:r>
            <a:r>
              <a:rPr lang="en-CA" sz="3600" b="1">
                <a:solidFill>
                  <a:schemeClr val="bg1"/>
                </a:solidFill>
              </a:rPr>
              <a:t>#2</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9182"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Due 5pm, Monday, November 23rd.</a:t>
            </a:r>
          </a:p>
          <a:p>
            <a:pPr marL="342900" indent="-342900" algn="l">
              <a:buFontTx/>
              <a:buChar char="-"/>
            </a:pPr>
            <a:r>
              <a:rPr lang="en-CA" sz="1800" dirty="0"/>
              <a:t>Points given for grammar, spelling, care given to pictures</a:t>
            </a:r>
          </a:p>
          <a:p>
            <a:pPr marL="342900" indent="-342900" algn="l">
              <a:buFontTx/>
              <a:buChar char="-"/>
            </a:pPr>
            <a:r>
              <a:rPr lang="en-CA" sz="1800" dirty="0"/>
              <a:t>Provide your shared histories link at the end of your assignment</a:t>
            </a:r>
          </a:p>
          <a:p>
            <a:pPr marL="342900" indent="-342900" algn="l">
              <a:buFontTx/>
              <a:buChar char="-"/>
            </a:pPr>
            <a:r>
              <a:rPr lang="en-CA" sz="1800" dirty="0"/>
              <a:t>Galaxy North America and Galaxy Europe are running smoothly, Australia a bit slower, doable on all.</a:t>
            </a:r>
          </a:p>
          <a:p>
            <a:pPr marL="342900" indent="-342900" algn="l">
              <a:buFontTx/>
              <a:buChar char="-"/>
            </a:pPr>
            <a:endParaRPr lang="en-CA" sz="1800" dirty="0"/>
          </a:p>
          <a:p>
            <a:pPr marL="342900" indent="-342900" algn="l">
              <a:buFontTx/>
              <a:buChar char="-"/>
            </a:pPr>
            <a:endParaRPr lang="en-CA" sz="1800" dirty="0"/>
          </a:p>
          <a:p>
            <a:pPr marL="342900" indent="-342900" algn="l">
              <a:buFontTx/>
              <a:buChar char="-"/>
            </a:pPr>
            <a:r>
              <a:rPr lang="en-CA" sz="1800" b="1" dirty="0"/>
              <a:t>Test #2</a:t>
            </a:r>
          </a:p>
          <a:p>
            <a:pPr marL="342900" indent="-342900" algn="l">
              <a:buFontTx/>
              <a:buChar char="-"/>
            </a:pPr>
            <a:r>
              <a:rPr lang="en-CA" sz="1800" dirty="0"/>
              <a:t>1h 30m, long answer and multiple choice</a:t>
            </a:r>
          </a:p>
          <a:p>
            <a:pPr marL="342900" indent="-342900" algn="l">
              <a:buFontTx/>
              <a:buChar char="-"/>
            </a:pPr>
            <a:r>
              <a:rPr lang="en-CA" sz="1800" dirty="0"/>
              <a:t>Module 2, Parts 1 to 6</a:t>
            </a:r>
          </a:p>
          <a:p>
            <a:pPr marL="342900" indent="-342900" algn="l">
              <a:buFontTx/>
              <a:buChar char="-"/>
            </a:pPr>
            <a:r>
              <a:rPr lang="en-CA" sz="1800" dirty="0"/>
              <a:t>Switching between questions will not be enabled, prepare yourself mentally</a:t>
            </a:r>
          </a:p>
          <a:p>
            <a:pPr marL="342900" indent="-342900" algn="l">
              <a:buFontTx/>
              <a:buChar char="-"/>
            </a:pPr>
            <a:endParaRPr lang="en-US"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algn="l"/>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a:p>
            <a:pPr marL="342900" indent="-342900" algn="l">
              <a:buFontTx/>
              <a:buChar char="-"/>
            </a:pPr>
            <a:endParaRPr lang="en-CA" sz="1800" dirty="0"/>
          </a:p>
        </p:txBody>
      </p:sp>
    </p:spTree>
    <p:extLst>
      <p:ext uri="{BB962C8B-B14F-4D97-AF65-F5344CB8AC3E}">
        <p14:creationId xmlns:p14="http://schemas.microsoft.com/office/powerpoint/2010/main" val="400309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Functional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0" y="681413"/>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r>
              <a:rPr lang="en-CA" sz="1800" dirty="0"/>
              <a:t>How about high-throughput style? Genome-Scale CRISPR Knock-Out (</a:t>
            </a:r>
            <a:r>
              <a:rPr lang="en-CA" sz="1800" dirty="0" err="1"/>
              <a:t>GeCKO</a:t>
            </a:r>
            <a:r>
              <a:rPr lang="en-CA" sz="1800" dirty="0"/>
              <a:t>)</a:t>
            </a:r>
          </a:p>
          <a:p>
            <a:pPr marL="342900" indent="-342900" algn="l">
              <a:buFontTx/>
              <a:buChar char="-"/>
            </a:pPr>
            <a:r>
              <a:rPr lang="en-CA" sz="1800" dirty="0"/>
              <a:t>Interrogate human cancer cell line with a CRISPR library to identify genes responsible for PLX sensitivity</a:t>
            </a:r>
          </a:p>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8</a:t>
            </a:r>
          </a:p>
        </p:txBody>
      </p:sp>
      <p:pic>
        <p:nvPicPr>
          <p:cNvPr id="6" name="Picture 5">
            <a:extLst>
              <a:ext uri="{FF2B5EF4-FFF2-40B4-BE49-F238E27FC236}">
                <a16:creationId xmlns:a16="http://schemas.microsoft.com/office/drawing/2014/main" id="{5B1A562C-EBD7-4A03-9039-ED80FAFE847D}"/>
              </a:ext>
            </a:extLst>
          </p:cNvPr>
          <p:cNvPicPr>
            <a:picLocks noChangeAspect="1"/>
          </p:cNvPicPr>
          <p:nvPr/>
        </p:nvPicPr>
        <p:blipFill>
          <a:blip r:embed="rId3"/>
          <a:stretch>
            <a:fillRect/>
          </a:stretch>
        </p:blipFill>
        <p:spPr>
          <a:xfrm>
            <a:off x="386918" y="1545536"/>
            <a:ext cx="4353757" cy="1145298"/>
          </a:xfrm>
          <a:prstGeom prst="rect">
            <a:avLst/>
          </a:prstGeom>
        </p:spPr>
      </p:pic>
      <p:pic>
        <p:nvPicPr>
          <p:cNvPr id="7170" name="Picture 2">
            <a:extLst>
              <a:ext uri="{FF2B5EF4-FFF2-40B4-BE49-F238E27FC236}">
                <a16:creationId xmlns:a16="http://schemas.microsoft.com/office/drawing/2014/main" id="{5AF78593-A634-4B84-9797-5ECE2B3249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1967" y="3002820"/>
            <a:ext cx="2783658" cy="317376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hinking Face on Apple iOS 13.3">
            <a:extLst>
              <a:ext uri="{FF2B5EF4-FFF2-40B4-BE49-F238E27FC236}">
                <a16:creationId xmlns:a16="http://schemas.microsoft.com/office/drawing/2014/main" id="{819A387F-C980-4FA3-A311-335F476726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66958" y="3175861"/>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A9D730C-EB25-4BA1-B563-F31FAA5B4AE4}"/>
              </a:ext>
            </a:extLst>
          </p:cNvPr>
          <p:cNvSpPr txBox="1"/>
          <p:nvPr/>
        </p:nvSpPr>
        <p:spPr>
          <a:xfrm>
            <a:off x="5381893" y="3332583"/>
            <a:ext cx="4885312" cy="369332"/>
          </a:xfrm>
          <a:prstGeom prst="rect">
            <a:avLst/>
          </a:prstGeom>
          <a:noFill/>
        </p:spPr>
        <p:txBody>
          <a:bodyPr wrap="none" rtlCol="0">
            <a:spAutoFit/>
          </a:bodyPr>
          <a:lstStyle/>
          <a:p>
            <a:r>
              <a:rPr lang="en-US" b="1" dirty="0"/>
              <a:t>What do I have to understand from this paper???</a:t>
            </a:r>
          </a:p>
        </p:txBody>
      </p:sp>
      <p:pic>
        <p:nvPicPr>
          <p:cNvPr id="14" name="Picture 2" descr="Thinking Face on Apple iOS 13.3">
            <a:extLst>
              <a:ext uri="{FF2B5EF4-FFF2-40B4-BE49-F238E27FC236}">
                <a16:creationId xmlns:a16="http://schemas.microsoft.com/office/drawing/2014/main" id="{DB1C29B6-85C0-4391-936C-E34498F60E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1245" y="3175861"/>
            <a:ext cx="526054" cy="52605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0F579CB-2D08-4C07-8BC6-CD266AC65C6D}"/>
              </a:ext>
            </a:extLst>
          </p:cNvPr>
          <p:cNvSpPr txBox="1"/>
          <p:nvPr/>
        </p:nvSpPr>
        <p:spPr>
          <a:xfrm>
            <a:off x="4725936" y="3916721"/>
            <a:ext cx="7053278" cy="646331"/>
          </a:xfrm>
          <a:prstGeom prst="rect">
            <a:avLst/>
          </a:prstGeom>
          <a:noFill/>
        </p:spPr>
        <p:txBody>
          <a:bodyPr wrap="none" rtlCol="0">
            <a:spAutoFit/>
          </a:bodyPr>
          <a:lstStyle/>
          <a:p>
            <a:pPr marL="285750" indent="-285750">
              <a:buFontTx/>
              <a:buChar char="-"/>
            </a:pPr>
            <a:r>
              <a:rPr lang="en-US" dirty="0"/>
              <a:t>How did they interrogate every gene in human cells at the same time?</a:t>
            </a:r>
          </a:p>
          <a:p>
            <a:pPr marL="285750" indent="-285750">
              <a:buFontTx/>
              <a:buChar char="-"/>
            </a:pPr>
            <a:r>
              <a:rPr lang="en-US" dirty="0"/>
              <a:t>How did they discover a new function of NF2</a:t>
            </a:r>
          </a:p>
        </p:txBody>
      </p:sp>
    </p:spTree>
    <p:extLst>
      <p:ext uri="{BB962C8B-B14F-4D97-AF65-F5344CB8AC3E}">
        <p14:creationId xmlns:p14="http://schemas.microsoft.com/office/powerpoint/2010/main" val="3318918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38482-2674-4345-917B-51031CF1BB20}"/>
              </a:ext>
            </a:extLst>
          </p:cNvPr>
          <p:cNvSpPr>
            <a:spLocks noGrp="1"/>
          </p:cNvSpPr>
          <p:nvPr>
            <p:ph type="ctrTitle"/>
          </p:nvPr>
        </p:nvSpPr>
        <p:spPr>
          <a:xfrm>
            <a:off x="0" y="1"/>
            <a:ext cx="12192000" cy="585536"/>
          </a:xfrm>
          <a:solidFill>
            <a:srgbClr val="002060"/>
          </a:solidFill>
          <a:ln w="28575">
            <a:solidFill>
              <a:srgbClr val="002060"/>
            </a:solidFill>
          </a:ln>
        </p:spPr>
        <p:txBody>
          <a:bodyPr vert="horz" lIns="91440" tIns="45720" rIns="91440" bIns="45720" rtlCol="0" anchor="b">
            <a:normAutofit/>
          </a:bodyPr>
          <a:lstStyle/>
          <a:p>
            <a:r>
              <a:rPr lang="en-CA" sz="3600" b="1">
                <a:solidFill>
                  <a:schemeClr val="bg1"/>
                </a:solidFill>
              </a:rPr>
              <a:t>Functional Annotation</a:t>
            </a:r>
            <a:endParaRPr lang="en-CA" sz="3600" b="1" dirty="0">
              <a:solidFill>
                <a:schemeClr val="bg1"/>
              </a:solidFill>
            </a:endParaRPr>
          </a:p>
        </p:txBody>
      </p:sp>
      <p:sp>
        <p:nvSpPr>
          <p:cNvPr id="7" name="Content Placeholder 2">
            <a:extLst>
              <a:ext uri="{FF2B5EF4-FFF2-40B4-BE49-F238E27FC236}">
                <a16:creationId xmlns:a16="http://schemas.microsoft.com/office/drawing/2014/main" id="{0A1D3437-2E39-4C58-9A9D-369338DC96FC}"/>
              </a:ext>
            </a:extLst>
          </p:cNvPr>
          <p:cNvSpPr txBox="1">
            <a:spLocks/>
          </p:cNvSpPr>
          <p:nvPr/>
        </p:nvSpPr>
        <p:spPr>
          <a:xfrm>
            <a:off x="-1" y="681413"/>
            <a:ext cx="12191999"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CA" dirty="0"/>
          </a:p>
        </p:txBody>
      </p:sp>
      <p:sp>
        <p:nvSpPr>
          <p:cNvPr id="4" name="Content Placeholder 2">
            <a:extLst>
              <a:ext uri="{FF2B5EF4-FFF2-40B4-BE49-F238E27FC236}">
                <a16:creationId xmlns:a16="http://schemas.microsoft.com/office/drawing/2014/main" id="{75D2F805-6D8D-4F6E-85CC-FF20E4C89D6E}"/>
              </a:ext>
            </a:extLst>
          </p:cNvPr>
          <p:cNvSpPr txBox="1">
            <a:spLocks/>
          </p:cNvSpPr>
          <p:nvPr/>
        </p:nvSpPr>
        <p:spPr>
          <a:xfrm>
            <a:off x="-54873" y="737561"/>
            <a:ext cx="12191998" cy="6064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Tx/>
              <a:buChar char="-"/>
            </a:pPr>
            <a:endParaRPr lang="en-CA" sz="1800" dirty="0"/>
          </a:p>
          <a:p>
            <a:pPr marL="342900" indent="-342900" algn="l">
              <a:buFontTx/>
              <a:buChar char="-"/>
            </a:pPr>
            <a:endParaRPr lang="en-CA" sz="1800" dirty="0"/>
          </a:p>
        </p:txBody>
      </p:sp>
      <p:sp>
        <p:nvSpPr>
          <p:cNvPr id="3" name="TextBox 2">
            <a:extLst>
              <a:ext uri="{FF2B5EF4-FFF2-40B4-BE49-F238E27FC236}">
                <a16:creationId xmlns:a16="http://schemas.microsoft.com/office/drawing/2014/main" id="{475158E2-9A98-4931-9BFA-36DBDAD20597}"/>
              </a:ext>
            </a:extLst>
          </p:cNvPr>
          <p:cNvSpPr txBox="1"/>
          <p:nvPr/>
        </p:nvSpPr>
        <p:spPr>
          <a:xfrm>
            <a:off x="11773296" y="6488668"/>
            <a:ext cx="301686" cy="369332"/>
          </a:xfrm>
          <a:prstGeom prst="rect">
            <a:avLst/>
          </a:prstGeom>
          <a:noFill/>
        </p:spPr>
        <p:txBody>
          <a:bodyPr wrap="none" rtlCol="0">
            <a:spAutoFit/>
          </a:bodyPr>
          <a:lstStyle/>
          <a:p>
            <a:r>
              <a:rPr lang="en-CA" b="1" dirty="0"/>
              <a:t>9</a:t>
            </a:r>
          </a:p>
        </p:txBody>
      </p:sp>
      <p:pic>
        <p:nvPicPr>
          <p:cNvPr id="6" name="Picture 5">
            <a:extLst>
              <a:ext uri="{FF2B5EF4-FFF2-40B4-BE49-F238E27FC236}">
                <a16:creationId xmlns:a16="http://schemas.microsoft.com/office/drawing/2014/main" id="{5B1A562C-EBD7-4A03-9039-ED80FAFE847D}"/>
              </a:ext>
            </a:extLst>
          </p:cNvPr>
          <p:cNvPicPr>
            <a:picLocks noChangeAspect="1"/>
          </p:cNvPicPr>
          <p:nvPr/>
        </p:nvPicPr>
        <p:blipFill>
          <a:blip r:embed="rId3"/>
          <a:stretch>
            <a:fillRect/>
          </a:stretch>
        </p:blipFill>
        <p:spPr>
          <a:xfrm>
            <a:off x="386918" y="745443"/>
            <a:ext cx="4353757" cy="1145298"/>
          </a:xfrm>
          <a:prstGeom prst="rect">
            <a:avLst/>
          </a:prstGeom>
        </p:spPr>
      </p:pic>
      <p:pic>
        <p:nvPicPr>
          <p:cNvPr id="8" name="Picture 7">
            <a:extLst>
              <a:ext uri="{FF2B5EF4-FFF2-40B4-BE49-F238E27FC236}">
                <a16:creationId xmlns:a16="http://schemas.microsoft.com/office/drawing/2014/main" id="{8F1F18F9-DE7B-4875-9FAA-48EF883B3C9A}"/>
              </a:ext>
            </a:extLst>
          </p:cNvPr>
          <p:cNvPicPr>
            <a:picLocks noChangeAspect="1"/>
          </p:cNvPicPr>
          <p:nvPr/>
        </p:nvPicPr>
        <p:blipFill>
          <a:blip r:embed="rId4"/>
          <a:stretch>
            <a:fillRect/>
          </a:stretch>
        </p:blipFill>
        <p:spPr>
          <a:xfrm>
            <a:off x="1152231" y="2811761"/>
            <a:ext cx="2452103" cy="3152704"/>
          </a:xfrm>
          <a:prstGeom prst="rect">
            <a:avLst/>
          </a:prstGeom>
        </p:spPr>
      </p:pic>
      <p:pic>
        <p:nvPicPr>
          <p:cNvPr id="9" name="Picture 8">
            <a:extLst>
              <a:ext uri="{FF2B5EF4-FFF2-40B4-BE49-F238E27FC236}">
                <a16:creationId xmlns:a16="http://schemas.microsoft.com/office/drawing/2014/main" id="{2595818A-3ABD-46E4-A81E-21A873A1D4E2}"/>
              </a:ext>
            </a:extLst>
          </p:cNvPr>
          <p:cNvPicPr>
            <a:picLocks noChangeAspect="1"/>
          </p:cNvPicPr>
          <p:nvPr/>
        </p:nvPicPr>
        <p:blipFill>
          <a:blip r:embed="rId5"/>
          <a:stretch>
            <a:fillRect/>
          </a:stretch>
        </p:blipFill>
        <p:spPr>
          <a:xfrm>
            <a:off x="4925982" y="1240273"/>
            <a:ext cx="2956708" cy="2752357"/>
          </a:xfrm>
          <a:prstGeom prst="rect">
            <a:avLst/>
          </a:prstGeom>
        </p:spPr>
      </p:pic>
      <p:pic>
        <p:nvPicPr>
          <p:cNvPr id="10" name="Picture 9">
            <a:extLst>
              <a:ext uri="{FF2B5EF4-FFF2-40B4-BE49-F238E27FC236}">
                <a16:creationId xmlns:a16="http://schemas.microsoft.com/office/drawing/2014/main" id="{553B8A39-362B-439A-BF79-220843DBD21A}"/>
              </a:ext>
            </a:extLst>
          </p:cNvPr>
          <p:cNvPicPr>
            <a:picLocks noChangeAspect="1"/>
          </p:cNvPicPr>
          <p:nvPr/>
        </p:nvPicPr>
        <p:blipFill>
          <a:blip r:embed="rId6"/>
          <a:stretch>
            <a:fillRect/>
          </a:stretch>
        </p:blipFill>
        <p:spPr>
          <a:xfrm>
            <a:off x="8112384" y="1240273"/>
            <a:ext cx="3108546" cy="2752358"/>
          </a:xfrm>
          <a:prstGeom prst="rect">
            <a:avLst/>
          </a:prstGeom>
        </p:spPr>
      </p:pic>
      <p:pic>
        <p:nvPicPr>
          <p:cNvPr id="11" name="Picture 10">
            <a:extLst>
              <a:ext uri="{FF2B5EF4-FFF2-40B4-BE49-F238E27FC236}">
                <a16:creationId xmlns:a16="http://schemas.microsoft.com/office/drawing/2014/main" id="{68A5746E-ED0A-4310-BBA0-1378249A0E56}"/>
              </a:ext>
            </a:extLst>
          </p:cNvPr>
          <p:cNvPicPr>
            <a:picLocks noChangeAspect="1"/>
          </p:cNvPicPr>
          <p:nvPr/>
        </p:nvPicPr>
        <p:blipFill>
          <a:blip r:embed="rId7"/>
          <a:stretch>
            <a:fillRect/>
          </a:stretch>
        </p:blipFill>
        <p:spPr>
          <a:xfrm>
            <a:off x="487790" y="1986617"/>
            <a:ext cx="3653881" cy="712392"/>
          </a:xfrm>
          <a:prstGeom prst="rect">
            <a:avLst/>
          </a:prstGeom>
        </p:spPr>
      </p:pic>
      <p:pic>
        <p:nvPicPr>
          <p:cNvPr id="12" name="Picture 11">
            <a:extLst>
              <a:ext uri="{FF2B5EF4-FFF2-40B4-BE49-F238E27FC236}">
                <a16:creationId xmlns:a16="http://schemas.microsoft.com/office/drawing/2014/main" id="{5ADAD272-DD91-4463-B17F-908875ED6917}"/>
              </a:ext>
            </a:extLst>
          </p:cNvPr>
          <p:cNvPicPr>
            <a:picLocks noChangeAspect="1"/>
          </p:cNvPicPr>
          <p:nvPr/>
        </p:nvPicPr>
        <p:blipFill>
          <a:blip r:embed="rId8"/>
          <a:stretch>
            <a:fillRect/>
          </a:stretch>
        </p:blipFill>
        <p:spPr>
          <a:xfrm>
            <a:off x="4512330" y="4388113"/>
            <a:ext cx="2357999" cy="1994168"/>
          </a:xfrm>
          <a:prstGeom prst="rect">
            <a:avLst/>
          </a:prstGeom>
        </p:spPr>
      </p:pic>
      <p:pic>
        <p:nvPicPr>
          <p:cNvPr id="13" name="Picture 12">
            <a:extLst>
              <a:ext uri="{FF2B5EF4-FFF2-40B4-BE49-F238E27FC236}">
                <a16:creationId xmlns:a16="http://schemas.microsoft.com/office/drawing/2014/main" id="{7AEB7F53-491F-4ACA-A9DE-38564AC16596}"/>
              </a:ext>
            </a:extLst>
          </p:cNvPr>
          <p:cNvPicPr>
            <a:picLocks noChangeAspect="1"/>
          </p:cNvPicPr>
          <p:nvPr/>
        </p:nvPicPr>
        <p:blipFill>
          <a:blip r:embed="rId9"/>
          <a:stretch>
            <a:fillRect/>
          </a:stretch>
        </p:blipFill>
        <p:spPr>
          <a:xfrm>
            <a:off x="7135082" y="4660777"/>
            <a:ext cx="4768958" cy="1415304"/>
          </a:xfrm>
          <a:prstGeom prst="rect">
            <a:avLst/>
          </a:prstGeom>
        </p:spPr>
      </p:pic>
    </p:spTree>
    <p:extLst>
      <p:ext uri="{BB962C8B-B14F-4D97-AF65-F5344CB8AC3E}">
        <p14:creationId xmlns:p14="http://schemas.microsoft.com/office/powerpoint/2010/main" val="38945374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39775</TotalTime>
  <Words>5616</Words>
  <Application>Microsoft Macintosh PowerPoint</Application>
  <PresentationFormat>Widescreen</PresentationFormat>
  <Paragraphs>2659</Paragraphs>
  <Slides>70</Slides>
  <Notes>69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7" baseType="lpstr">
      <vt:lpstr>Arial</vt:lpstr>
      <vt:lpstr>Calibri</vt:lpstr>
      <vt:lpstr>Calibri Light</vt:lpstr>
      <vt:lpstr>Google Sans</vt:lpstr>
      <vt:lpstr>Times New Roman</vt:lpstr>
      <vt:lpstr>Office Theme</vt:lpstr>
      <vt:lpstr>Bitmap Image</vt:lpstr>
      <vt:lpstr>Functional Genomics</vt:lpstr>
      <vt:lpstr>NCBI BLAST</vt:lpstr>
      <vt:lpstr>NCBI BLAST</vt:lpstr>
      <vt:lpstr>NCBI BLAST</vt:lpstr>
      <vt:lpstr>NCBI BLAST</vt:lpstr>
      <vt:lpstr>Functional Annotation</vt:lpstr>
      <vt:lpstr>Functional Annotation</vt:lpstr>
      <vt:lpstr>Functional Annotation</vt:lpstr>
      <vt:lpstr>Functional Annotation</vt:lpstr>
      <vt:lpstr>Functional Annotation – DNA/Protein Interactions</vt:lpstr>
      <vt:lpstr>Functional Annotation – DNA/Protein Interactions</vt:lpstr>
      <vt:lpstr>Functional Annotation – DNA/Protein Interactions</vt:lpstr>
      <vt:lpstr>Functional Annotation – DNA/Protein Interactions</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Transcriptome</vt:lpstr>
      <vt:lpstr>Functional Genomics – The Proteome</vt:lpstr>
      <vt:lpstr>Functional Genomics – The Proteome</vt:lpstr>
      <vt:lpstr>Functional Genomics – The Proteome</vt:lpstr>
      <vt:lpstr>Functional Genomics – The Proteome</vt:lpstr>
      <vt:lpstr>Functional Genomics – The Proteome</vt:lpstr>
      <vt:lpstr>Functional Genomics – The Proteome</vt:lpstr>
      <vt:lpstr>Functional Genomics – The Proteome</vt:lpstr>
      <vt:lpstr>Functional Genomics – The Proteome</vt:lpstr>
      <vt:lpstr>Functional Genomics – The Proteome</vt:lpstr>
      <vt:lpstr>Functional Genomics – The Proteome</vt:lpstr>
      <vt:lpstr>Functional Genomics – The Proteome</vt:lpstr>
      <vt:lpstr>PowerPoint Presentation</vt:lpstr>
      <vt:lpstr>Functional Genomics – The Proteome</vt:lpstr>
      <vt:lpstr>Functional Genomics – The Proteome</vt:lpstr>
      <vt:lpstr>Functional Genomics – The Proteome</vt:lpstr>
      <vt:lpstr>Functional Genomics – The Proteome</vt:lpstr>
      <vt:lpstr>Functional Genomics – The Proteome</vt:lpstr>
      <vt:lpstr>Assignment #2</vt:lpstr>
      <vt:lpstr>Assignment #2</vt:lpstr>
      <vt:lpstr>Assignment #2</vt:lpstr>
      <vt:lpstr>Assignment #2</vt:lpstr>
      <vt:lpstr>Assignment #2</vt:lpstr>
      <vt:lpstr>Assignment #2</vt:lpstr>
      <vt:lpstr>Assignment #2</vt:lpstr>
      <vt:lpstr>Assignment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Skywalker</dc:creator>
  <cp:lastModifiedBy>Jean Musabyimana</cp:lastModifiedBy>
  <cp:revision>420</cp:revision>
  <dcterms:created xsi:type="dcterms:W3CDTF">2020-07-02T17:58:49Z</dcterms:created>
  <dcterms:modified xsi:type="dcterms:W3CDTF">2024-07-11T15:25:57Z</dcterms:modified>
</cp:coreProperties>
</file>